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16A97A-6AD8-406B-B585-4CF4F925C256}">
  <a:tblStyle styleId="{D116A97A-6AD8-406B-B585-4CF4F925C25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slide" Target="slides/slide43.xml"/><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1" sz="1200" u="none" cap="none" strike="noStrike">
              <a:solidFill>
                <a:schemeClr val="dk1"/>
              </a:solidFill>
              <a:latin typeface="Calibri"/>
              <a:ea typeface="Calibri"/>
              <a:cs typeface="Calibri"/>
              <a:sym typeface="Calibri"/>
            </a:endParaRPr>
          </a:p>
        </p:txBody>
      </p:sp>
      <p:sp>
        <p:nvSpPr>
          <p:cNvPr id="80" name="Google Shape;80;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c8ad3cdfa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c8ad3cdfab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114300" marR="114300" rtl="0" algn="l">
              <a:lnSpc>
                <a:spcPct val="142857"/>
              </a:lnSpc>
              <a:spcBef>
                <a:spcPts val="0"/>
              </a:spcBef>
              <a:spcAft>
                <a:spcPts val="0"/>
              </a:spcAft>
              <a:buNone/>
            </a:pPr>
            <a:r>
              <a:rPr lang="en-US" sz="1050">
                <a:solidFill>
                  <a:srgbClr val="3C4043"/>
                </a:solidFill>
                <a:highlight>
                  <a:srgbClr val="FFFFFF"/>
                </a:highlight>
                <a:latin typeface="Roboto"/>
                <a:ea typeface="Roboto"/>
                <a:cs typeface="Roboto"/>
                <a:sym typeface="Roboto"/>
              </a:rPr>
              <a:t>in some ways strain heterogeneity is a compound issue of repeats (or what looks like repeats to the assembler) &amp; abundance  so you might want to say that instead of saying it is unsolved</a:t>
            </a:r>
            <a:endParaRPr sz="1050">
              <a:solidFill>
                <a:srgbClr val="3C4043"/>
              </a:solidFill>
              <a:highlight>
                <a:srgbClr val="FFFFFF"/>
              </a:highlight>
              <a:latin typeface="Roboto"/>
              <a:ea typeface="Roboto"/>
              <a:cs typeface="Roboto"/>
              <a:sym typeface="Roboto"/>
            </a:endParaRPr>
          </a:p>
          <a:p>
            <a:pPr indent="0" lvl="0" marL="114300" marR="114300" rtl="0" algn="l">
              <a:lnSpc>
                <a:spcPct val="142857"/>
              </a:lnSpc>
              <a:spcBef>
                <a:spcPts val="0"/>
              </a:spcBef>
              <a:spcAft>
                <a:spcPts val="0"/>
              </a:spcAft>
              <a:buClr>
                <a:schemeClr val="dk1"/>
              </a:buClr>
              <a:buSzPts val="1100"/>
              <a:buFont typeface="Arial"/>
              <a:buNone/>
            </a:pPr>
            <a:r>
              <a:rPr lang="en-US" sz="1050">
                <a:solidFill>
                  <a:srgbClr val="3C4043"/>
                </a:solidFill>
                <a:highlight>
                  <a:srgbClr val="FFFFFF"/>
                </a:highlight>
                <a:latin typeface="Roboto"/>
                <a:ea typeface="Roboto"/>
                <a:cs typeface="Roboto"/>
                <a:sym typeface="Roboto"/>
              </a:rPr>
              <a:t>It would be good to say something additionally about community complexity since this is a related but separate problem from abundance</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262" name="Google Shape;262;gc8ad3cdfab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c8ad3cdfab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c8ad3cdfab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42857"/>
              </a:lnSpc>
              <a:spcBef>
                <a:spcPts val="0"/>
              </a:spcBef>
              <a:spcAft>
                <a:spcPts val="0"/>
              </a:spcAft>
              <a:buNone/>
            </a:pPr>
            <a:r>
              <a:rPr lang="en-US" sz="1050">
                <a:solidFill>
                  <a:srgbClr val="3C4043"/>
                </a:solidFill>
                <a:latin typeface="Roboto"/>
                <a:ea typeface="Roboto"/>
                <a:cs typeface="Roboto"/>
                <a:sym typeface="Roboto"/>
              </a:rPr>
              <a:t>At some point it might be good to get ahead of the question of "why not just sequence individual samples deeper?" You see the same type of curve when sequencing an individual sample deeper.  We are budget limited It is b/c given larger sequencing allocations  PIs generally prefer to send a larger number of samples from different time points, depths, etc instead of sequencing fewer samples more deeply. Sequencing a larger number of samples and then doing a large co-assembly of samples together optimizes for the most information.</a:t>
            </a:r>
            <a:endParaRPr/>
          </a:p>
        </p:txBody>
      </p:sp>
      <p:sp>
        <p:nvSpPr>
          <p:cNvPr id="426" name="Google Shape;426;gc8ad3cdfab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ca81024ca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ca81024cae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ca81024cae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e5f929d03a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e5f929d03a_0_1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e5f929d03a_0_1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ca81024ca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ca81024cae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ca81024cae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c9752ea47b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c9752ea47b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We describe a new algorithm, meraculous, for whole genome assembly of deep paired-end short reads, and apply it to the assembly of a dataset of paired 75-bp Illumina reads derived from the 15.4 megabase genome of the haploid yeast Pichia stipitis. More than 95% of the genome is recovered, with no errors; half the assembled sequence is in contigs longer than 101 kilobases and in scaffolds longer than 269 kilobases. Incorporating fosmid ends recovers entire chromosomes. Meraculous relies on an efficient and conservative traversal of the subgraph of the k-mer (deBruijn) graph of oligonucleotides with unique high quality extensions in the dataset, avoiding an explicit error correction step as used in other short-read assemblers. A novel memory-efficient hashing scheme is introduced. The resulting contigs are ordered and oriented using paired reads separated by ,280 bp or ,3.2 kbp, and many gaps between contigs can be closed using paired-end placements. Practical issues with the dataset are described, and prospects for assembling larger genomes are discussed.</a:t>
            </a:r>
            <a:endParaRPr/>
          </a:p>
          <a:p>
            <a:pPr indent="0" lvl="0" marL="0" rtl="0" algn="l">
              <a:spcBef>
                <a:spcPts val="0"/>
              </a:spcBef>
              <a:spcAft>
                <a:spcPts val="0"/>
              </a:spcAft>
              <a:buNone/>
            </a:pPr>
            <a:r>
              <a:t/>
            </a:r>
            <a:endParaRPr/>
          </a:p>
        </p:txBody>
      </p:sp>
      <p:sp>
        <p:nvSpPr>
          <p:cNvPr id="501" name="Google Shape;501;gc9752ea47b_0_1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c8ad3cdfab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c8ad3cdfab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gc8ad3cdfab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c8ad3cdfab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c8ad3cdfab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de Bruin graph of k-mers where k = 3. In this graph we can identify three contigs or equivalently three connected components. The dashed lines indicate an optimal partitioning of the graph with p = 3. Each processor will work only with local k-mers during the traversal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given an oracle partitioning function that could accu- rately predict how the k-mers are placed into contigs, the k-mers could be partitioned in such a way that k-mers ul- timately belonging to the same contig would be mapped to the same processor. Thus, during the traversal a processor would incur no communication, since none of the k-mer ac- cesses (lookups in the distributed hash table) will require communication — all the vertices of the de Bruijn graph that build up a particular contig are local to a single proces- sor (local buckets in the distributed hash table).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Rob: </a:t>
            </a:r>
            <a:r>
              <a:rPr lang="en-US" sz="1100">
                <a:solidFill>
                  <a:srgbClr val="222222"/>
                </a:solidFill>
                <a:latin typeface="Arial"/>
                <a:ea typeface="Arial"/>
                <a:cs typeface="Arial"/>
                <a:sym typeface="Arial"/>
              </a:rPr>
              <a:t>We use minimizers (i.e. a small sub kmer) to clump a bunch of related larger-kmers on the same processor... The hash of the minimizer is the processor and the hash of each of the full kmers is used to store in a hashmap / lookup table for the kmers that the processor maintains.  Then during the contig construction -- essentially a billion separate debruijn graph traversals -- each contig is like a humming bird on a flower patch.... buzzing for a while among adjacent flowers and then zipping off to a new cluster of flowers...  only here each cluster is the kmers sharing the same minimizer.  The key here is that even if the next extension kmer in the graph is not present in the data (i.e. 3 of the 4 possible kmer extension bases should fail during a successful graph walk) the failed lookups should *also* hit the same processor most of the time so it is nearly instant.</a:t>
            </a:r>
            <a:endParaRPr sz="1100">
              <a:solidFill>
                <a:srgbClr val="222222"/>
              </a:solidFill>
              <a:latin typeface="Arial"/>
              <a:ea typeface="Arial"/>
              <a:cs typeface="Arial"/>
              <a:sym typeface="Arial"/>
            </a:endParaRPr>
          </a:p>
          <a:p>
            <a:pPr indent="0" lvl="0" marL="0" rtl="0" algn="l">
              <a:spcBef>
                <a:spcPts val="0"/>
              </a:spcBef>
              <a:spcAft>
                <a:spcPts val="0"/>
              </a:spcAft>
              <a:buNone/>
            </a:pPr>
            <a:r>
              <a:rPr lang="en-US" sz="1100">
                <a:solidFill>
                  <a:srgbClr val="222222"/>
                </a:solidFill>
                <a:latin typeface="Arial"/>
                <a:ea typeface="Arial"/>
                <a:cs typeface="Arial"/>
                <a:sym typeface="Arial"/>
              </a:rPr>
              <a:t>And then in this analogy, the humming bird is a remote procedure call -- effectively one processor telling another to do a bit of work on its behalf.  So essentially we can have this packet of data on the network representing a contig-in-construction growing and hopping from one processor to another until it naturally ends and returns to its origin processor to store the resulting contig in memory.</a:t>
            </a:r>
            <a:endParaRPr/>
          </a:p>
          <a:p>
            <a:pPr indent="0" lvl="0" marL="0" rtl="0" algn="l">
              <a:spcBef>
                <a:spcPts val="0"/>
              </a:spcBef>
              <a:spcAft>
                <a:spcPts val="0"/>
              </a:spcAft>
              <a:buNone/>
            </a:pPr>
            <a:r>
              <a:t/>
            </a:r>
            <a:endParaRPr/>
          </a:p>
        </p:txBody>
      </p:sp>
      <p:sp>
        <p:nvSpPr>
          <p:cNvPr id="702" name="Google Shape;702;gc8ad3cdfab_0_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c9752ea47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c9752ea47b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c9752ea47b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c9752ea47b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c9752ea47b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gc9752ea47b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e5c4828f03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 name="Google Shape;86;ge5c4828f03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e5c4828f03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c8ad3cdfab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c8ad3cdfab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gc8ad3cdfab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e5f929d03a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e5f929d03a_0_2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ge5f929d03a_0_2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c8ad3cdfab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c8ad3cdfab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gc8ad3cdfab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e5f929d03a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e5f929d03a_0_2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ge5f929d03a_0_2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e5c4828f0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e5c4828f0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ge5c4828f0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c9752ea47b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c9752ea47b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gc9752ea47b_0_1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c9752ea47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c9752ea47b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gc9752ea47b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c9752ea47b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c9752ea47b_0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gc9752ea47b_0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ca8102521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ca81025217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6" name="Google Shape;886;gca81025217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e5f929d03a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e5f929d03a_0_2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ge5f929d03a_0_2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e5c4828f03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e5c4828f03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e5c4828f03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e5f929d03a_0_8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ge5f929d03a_0_8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e5f929d03a_0_9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ge5f929d03a_0_9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e5f929d03a_0_9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ge5f929d03a_0_9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e600ba65a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e600ba65a5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ge600ba65a5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e5f929d03a_0_619:notes"/>
          <p:cNvSpPr/>
          <p:nvPr>
            <p:ph idx="2" type="sldImg"/>
          </p:nvPr>
        </p:nvSpPr>
        <p:spPr>
          <a:xfrm>
            <a:off x="372717" y="674557"/>
            <a:ext cx="5963400" cy="3372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ge5f929d03a_0_619:notes"/>
          <p:cNvSpPr txBox="1"/>
          <p:nvPr>
            <p:ph idx="1" type="body"/>
          </p:nvPr>
        </p:nvSpPr>
        <p:spPr>
          <a:xfrm>
            <a:off x="686421" y="4400238"/>
            <a:ext cx="5485200" cy="36009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1017" name="Google Shape;1017;ge5f929d03a_0_619:notes"/>
          <p:cNvSpPr txBox="1"/>
          <p:nvPr>
            <p:ph idx="12" type="sldNum"/>
          </p:nvPr>
        </p:nvSpPr>
        <p:spPr>
          <a:xfrm>
            <a:off x="3849426" y="8602158"/>
            <a:ext cx="2944800" cy="453000"/>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e5f929d03a_0_692:notes"/>
          <p:cNvSpPr/>
          <p:nvPr>
            <p:ph idx="2" type="sldImg"/>
          </p:nvPr>
        </p:nvSpPr>
        <p:spPr>
          <a:xfrm>
            <a:off x="1705131" y="685387"/>
            <a:ext cx="3447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ge5f929d03a_0_692:notes"/>
          <p:cNvSpPr txBox="1"/>
          <p:nvPr>
            <p:ph idx="1" type="body"/>
          </p:nvPr>
        </p:nvSpPr>
        <p:spPr>
          <a:xfrm>
            <a:off x="685800" y="4343400"/>
            <a:ext cx="5486400" cy="41151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lignin peroxidases (LiP), versatile peroxidases (VP), atypical VPs (VP-a), short (MnP-s), long (MnP-l) and new (MnP-ESD, MnP-DGD, and MnP-DED) manganese peroxidases, new PODs (NPOD), and generic peroxidases (GP), the latter not involved in lignin degradation (the colored background </a:t>
            </a:r>
            <a:endParaRPr/>
          </a:p>
          <a:p>
            <a:pPr indent="0" lvl="0" marL="0" rtl="0" algn="l">
              <a:spcBef>
                <a:spcPts val="360"/>
              </a:spcBef>
              <a:spcAft>
                <a:spcPts val="0"/>
              </a:spcAft>
              <a:buNone/>
            </a:pPr>
            <a:r>
              <a:rPr lang="en-US"/>
              <a:t>(</a:t>
            </a:r>
            <a:r>
              <a:rPr i="1" lang="en-US"/>
              <a:t>A</a:t>
            </a:r>
            <a:r>
              <a:rPr lang="en-US"/>
              <a:t>) LiP of </a:t>
            </a:r>
            <a:r>
              <a:rPr i="1" lang="en-US"/>
              <a:t>Phanerochaete chrysosporium</a:t>
            </a:r>
            <a:r>
              <a:rPr lang="en-US"/>
              <a:t> (PDB 1LLP) with catalytic tryptophan exposed to the solvent. (</a:t>
            </a:r>
            <a:r>
              <a:rPr i="1" lang="en-US"/>
              <a:t>B</a:t>
            </a:r>
            <a:r>
              <a:rPr lang="en-US"/>
              <a:t>) MnP-l of </a:t>
            </a:r>
            <a:r>
              <a:rPr i="1" lang="en-US"/>
              <a:t>P. chrysosporium</a:t>
            </a:r>
            <a:r>
              <a:rPr lang="en-US"/>
              <a:t> (PDB 1MnP) with Mn</a:t>
            </a:r>
            <a:r>
              <a:rPr baseline="30000" lang="en-US"/>
              <a:t>2+</a:t>
            </a:r>
            <a:r>
              <a:rPr lang="en-US"/>
              <a:t>-oxidation site formed by Glu/Glu/Asp residues (MnP-s presents the same Mn</a:t>
            </a:r>
            <a:r>
              <a:rPr baseline="30000" lang="en-US"/>
              <a:t>2+</a:t>
            </a:r>
            <a:r>
              <a:rPr lang="en-US"/>
              <a:t>-oxidation site). (</a:t>
            </a:r>
            <a:r>
              <a:rPr i="1" lang="en-US"/>
              <a:t>C</a:t>
            </a:r>
            <a:r>
              <a:rPr lang="en-US"/>
              <a:t>) VP of </a:t>
            </a:r>
            <a:r>
              <a:rPr i="1" lang="en-US"/>
              <a:t>Pleurotus eryngii</a:t>
            </a:r>
            <a:r>
              <a:rPr lang="en-US"/>
              <a:t> (PDB 3FJW) combining the exposed tryptophan of LiP and the Mn</a:t>
            </a:r>
            <a:r>
              <a:rPr baseline="30000" lang="en-US"/>
              <a:t>2+</a:t>
            </a:r>
            <a:r>
              <a:rPr lang="en-US"/>
              <a:t>-oxidation site of MnP. (</a:t>
            </a:r>
            <a:r>
              <a:rPr i="1" lang="en-US"/>
              <a:t>D</a:t>
            </a:r>
            <a:r>
              <a:rPr lang="en-US"/>
              <a:t>) GP of </a:t>
            </a:r>
            <a:r>
              <a:rPr i="1" lang="en-US"/>
              <a:t>Coprinopsis cinerea</a:t>
            </a:r>
            <a:r>
              <a:rPr lang="en-US"/>
              <a:t> (PDB 1ARP) lacking both the Mn</a:t>
            </a:r>
            <a:r>
              <a:rPr baseline="30000" lang="en-US"/>
              <a:t>2+</a:t>
            </a:r>
            <a:r>
              <a:rPr lang="en-US"/>
              <a:t>-oxidation site (a lysine residue prevents cation binding) and the exposed tryptophan. (</a:t>
            </a:r>
            <a:r>
              <a:rPr i="1" lang="en-US"/>
              <a:t>E</a:t>
            </a:r>
            <a:r>
              <a:rPr lang="en-US"/>
              <a:t>–</a:t>
            </a:r>
            <a:r>
              <a:rPr i="1" lang="en-US"/>
              <a:t>G</a:t>
            </a:r>
            <a:r>
              <a:rPr lang="en-US"/>
              <a:t>) Homology models of the MnP-ESD (from </a:t>
            </a:r>
            <a:r>
              <a:rPr i="1" lang="en-US"/>
              <a:t>Cyathus striatus</a:t>
            </a:r>
            <a:r>
              <a:rPr lang="en-US"/>
              <a:t>, JGI ID 1429066), MnP-DGD (from </a:t>
            </a:r>
            <a:r>
              <a:rPr i="1" lang="en-US"/>
              <a:t>Agrocybe pediades</a:t>
            </a:r>
            <a:r>
              <a:rPr lang="en-US"/>
              <a:t>, JGI ID 699589), and MnP-DED (from </a:t>
            </a:r>
            <a:r>
              <a:rPr i="1" lang="en-US"/>
              <a:t>Peniophora</a:t>
            </a:r>
            <a:r>
              <a:rPr lang="en-US"/>
              <a:t> sp., JGI ID 91330) enzymes, characterized by alternative Mn</a:t>
            </a:r>
            <a:r>
              <a:rPr baseline="30000" lang="en-US"/>
              <a:t>2+</a:t>
            </a:r>
            <a:r>
              <a:rPr lang="en-US"/>
              <a:t>-oxidation sites (formed by Glu/Ser/Asp, Asp/Gly/Asp, and Asp/Glu/Asp residues, respectively). (</a:t>
            </a:r>
            <a:r>
              <a:rPr i="1" lang="en-US"/>
              <a:t>H</a:t>
            </a:r>
            <a:r>
              <a:rPr lang="en-US"/>
              <a:t>) Homology model of the NPOD enzyme (from </a:t>
            </a:r>
            <a:r>
              <a:rPr i="1" lang="en-US"/>
              <a:t>C. striatus</a:t>
            </a:r>
            <a:r>
              <a:rPr lang="en-US"/>
              <a:t> JGI ID 1391496) </a:t>
            </a:r>
            <a:endParaRPr/>
          </a:p>
        </p:txBody>
      </p:sp>
      <p:sp>
        <p:nvSpPr>
          <p:cNvPr id="1036" name="Google Shape;1036;ge5f929d03a_0_692:notes"/>
          <p:cNvSpPr txBox="1"/>
          <p:nvPr>
            <p:ph idx="12" type="sldNum"/>
          </p:nvPr>
        </p:nvSpPr>
        <p:spPr>
          <a:xfrm>
            <a:off x="3884613" y="8685214"/>
            <a:ext cx="2971800" cy="4569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e5f929d03a_0_637:notes"/>
          <p:cNvSpPr txBox="1"/>
          <p:nvPr>
            <p:ph idx="1" type="body"/>
          </p:nvPr>
        </p:nvSpPr>
        <p:spPr>
          <a:xfrm>
            <a:off x="686421" y="4400238"/>
            <a:ext cx="5485200" cy="360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ge5f929d03a_0_63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e5f929d03a_0_772:notes"/>
          <p:cNvSpPr/>
          <p:nvPr>
            <p:ph idx="2" type="sldImg"/>
          </p:nvPr>
        </p:nvSpPr>
        <p:spPr>
          <a:xfrm>
            <a:off x="1705131" y="685387"/>
            <a:ext cx="3447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ge5f929d03a_0_772:notes"/>
          <p:cNvSpPr txBox="1"/>
          <p:nvPr>
            <p:ph idx="1" type="body"/>
          </p:nvPr>
        </p:nvSpPr>
        <p:spPr>
          <a:xfrm>
            <a:off x="685800" y="4343400"/>
            <a:ext cx="5486400" cy="41151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70" name="Google Shape;1070;ge5f929d03a_0_772:notes"/>
          <p:cNvSpPr txBox="1"/>
          <p:nvPr>
            <p:ph idx="12" type="sldNum"/>
          </p:nvPr>
        </p:nvSpPr>
        <p:spPr>
          <a:xfrm>
            <a:off x="3884613" y="8685214"/>
            <a:ext cx="2971800" cy="4569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e5f929d03a_0_442:notes"/>
          <p:cNvSpPr txBox="1"/>
          <p:nvPr>
            <p:ph idx="1" type="body"/>
          </p:nvPr>
        </p:nvSpPr>
        <p:spPr>
          <a:xfrm>
            <a:off x="686421" y="4400238"/>
            <a:ext cx="5485200" cy="360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4" name="Google Shape;1084;ge5f929d03a_0_44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e5f929d03a_0_560:notes"/>
          <p:cNvSpPr txBox="1"/>
          <p:nvPr>
            <p:ph idx="1" type="body"/>
          </p:nvPr>
        </p:nvSpPr>
        <p:spPr>
          <a:xfrm>
            <a:off x="686421" y="4400238"/>
            <a:ext cx="5485200" cy="360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ge5f929d03a_0_56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e5f929d03a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e5f929d03a_0_1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e5f929d03a_0_1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e5f929d03a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e5f929d03a_0_4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ge5f929d03a_0_4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e5f929d03a_0_10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e5f929d03a_0_10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7" name="Google Shape;1227;ge5f929d03a_0_10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e600ba65a5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e600ba65a5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5" name="Google Shape;1235;ge600ba65a5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c8ad3cdfa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c8ad3cdfab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4" name="Google Shape;1244;gc8ad3cdfab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e5f929d03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e5f929d03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e5f929d03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e5f929d03a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e5f929d03a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e5f929d03a_0_1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e5f929d03a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e5f929d03a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c9752ea47b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c9752ea47b_0_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c9752ea47b_0_1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9" name="Shape 19"/>
        <p:cNvGrpSpPr/>
        <p:nvPr/>
      </p:nvGrpSpPr>
      <p:grpSpPr>
        <a:xfrm>
          <a:off x="0" y="0"/>
          <a:ext cx="0" cy="0"/>
          <a:chOff x="0" y="0"/>
          <a:chExt cx="0" cy="0"/>
        </a:xfrm>
      </p:grpSpPr>
      <p:pic>
        <p:nvPicPr>
          <p:cNvPr id="20" name="Google Shape;20;p2"/>
          <p:cNvPicPr preferRelativeResize="0"/>
          <p:nvPr/>
        </p:nvPicPr>
        <p:blipFill rotWithShape="1">
          <a:blip r:embed="rId2">
            <a:alphaModFix/>
          </a:blip>
          <a:srcRect b="0" l="0" r="0" t="0"/>
          <a:stretch/>
        </p:blipFill>
        <p:spPr>
          <a:xfrm>
            <a:off x="0" y="3"/>
            <a:ext cx="12192000" cy="6858000"/>
          </a:xfrm>
          <a:prstGeom prst="rect">
            <a:avLst/>
          </a:prstGeom>
          <a:noFill/>
          <a:ln>
            <a:noFill/>
          </a:ln>
        </p:spPr>
      </p:pic>
      <p:sp>
        <p:nvSpPr>
          <p:cNvPr id="21" name="Google Shape;21;p2"/>
          <p:cNvSpPr/>
          <p:nvPr/>
        </p:nvSpPr>
        <p:spPr>
          <a:xfrm>
            <a:off x="2" y="3"/>
            <a:ext cx="7711017" cy="15716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22" name="Google Shape;22;p2"/>
          <p:cNvSpPr txBox="1"/>
          <p:nvPr>
            <p:ph type="ctrTitle"/>
          </p:nvPr>
        </p:nvSpPr>
        <p:spPr>
          <a:xfrm>
            <a:off x="620402" y="2905125"/>
            <a:ext cx="7117564" cy="14700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
          <p:cNvSpPr txBox="1"/>
          <p:nvPr>
            <p:ph idx="1" type="subTitle"/>
          </p:nvPr>
        </p:nvSpPr>
        <p:spPr>
          <a:xfrm>
            <a:off x="620402" y="5335592"/>
            <a:ext cx="5835745" cy="792158"/>
          </a:xfrm>
          <a:prstGeom prst="rect">
            <a:avLst/>
          </a:prstGeom>
          <a:noFill/>
          <a:ln>
            <a:noFill/>
          </a:ln>
        </p:spPr>
        <p:txBody>
          <a:bodyPr anchorCtr="0" anchor="t" bIns="45700" lIns="91425" spcFirstLastPara="1" rIns="91425" wrap="square" tIns="45700">
            <a:noAutofit/>
          </a:bodyPr>
          <a:lstStyle>
            <a:lvl1pPr lvl="0" algn="l">
              <a:spcBef>
                <a:spcPts val="400"/>
              </a:spcBef>
              <a:spcAft>
                <a:spcPts val="0"/>
              </a:spcAft>
              <a:buSzPts val="2500"/>
              <a:buNone/>
              <a:defRPr b="0" sz="2000">
                <a:solidFill>
                  <a:schemeClr val="lt1"/>
                </a:solidFill>
              </a:defRPr>
            </a:lvl1pPr>
            <a:lvl2pPr lvl="1" algn="ctr">
              <a:spcBef>
                <a:spcPts val="400"/>
              </a:spcBef>
              <a:spcAft>
                <a:spcPts val="0"/>
              </a:spcAft>
              <a:buSzPts val="2000"/>
              <a:buNone/>
              <a:defRPr>
                <a:solidFill>
                  <a:srgbClr val="8D8D8D"/>
                </a:solidFill>
              </a:defRPr>
            </a:lvl2pPr>
            <a:lvl3pPr lvl="2" algn="ctr">
              <a:spcBef>
                <a:spcPts val="400"/>
              </a:spcBef>
              <a:spcAft>
                <a:spcPts val="0"/>
              </a:spcAft>
              <a:buSzPts val="2000"/>
              <a:buNone/>
              <a:defRPr>
                <a:solidFill>
                  <a:srgbClr val="8D8D8D"/>
                </a:solidFill>
              </a:defRPr>
            </a:lvl3pPr>
            <a:lvl4pPr lvl="3" algn="ctr">
              <a:spcBef>
                <a:spcPts val="400"/>
              </a:spcBef>
              <a:spcAft>
                <a:spcPts val="0"/>
              </a:spcAft>
              <a:buSzPts val="2000"/>
              <a:buNone/>
              <a:defRPr>
                <a:solidFill>
                  <a:srgbClr val="8D8D8D"/>
                </a:solidFill>
              </a:defRPr>
            </a:lvl4pPr>
            <a:lvl5pPr lvl="4" algn="ctr">
              <a:spcBef>
                <a:spcPts val="400"/>
              </a:spcBef>
              <a:spcAft>
                <a:spcPts val="0"/>
              </a:spcAft>
              <a:buClr>
                <a:srgbClr val="8D8D8D"/>
              </a:buClr>
              <a:buSzPts val="2000"/>
              <a:buNone/>
              <a:defRPr>
                <a:solidFill>
                  <a:srgbClr val="8D8D8D"/>
                </a:solidFill>
              </a:defRPr>
            </a:lvl5pPr>
            <a:lvl6pPr lvl="5" algn="ctr">
              <a:spcBef>
                <a:spcPts val="300"/>
              </a:spcBef>
              <a:spcAft>
                <a:spcPts val="0"/>
              </a:spcAft>
              <a:buClr>
                <a:srgbClr val="8D8D8D"/>
              </a:buClr>
              <a:buSzPts val="1500"/>
              <a:buNone/>
              <a:defRPr>
                <a:solidFill>
                  <a:srgbClr val="8D8D8D"/>
                </a:solidFill>
              </a:defRPr>
            </a:lvl6pPr>
            <a:lvl7pPr lvl="6" algn="ctr">
              <a:spcBef>
                <a:spcPts val="300"/>
              </a:spcBef>
              <a:spcAft>
                <a:spcPts val="0"/>
              </a:spcAft>
              <a:buClr>
                <a:srgbClr val="8D8D8D"/>
              </a:buClr>
              <a:buSzPts val="1500"/>
              <a:buNone/>
              <a:defRPr>
                <a:solidFill>
                  <a:srgbClr val="8D8D8D"/>
                </a:solidFill>
              </a:defRPr>
            </a:lvl7pPr>
            <a:lvl8pPr lvl="7" algn="ctr">
              <a:spcBef>
                <a:spcPts val="300"/>
              </a:spcBef>
              <a:spcAft>
                <a:spcPts val="0"/>
              </a:spcAft>
              <a:buClr>
                <a:srgbClr val="8D8D8D"/>
              </a:buClr>
              <a:buSzPts val="1500"/>
              <a:buNone/>
              <a:defRPr>
                <a:solidFill>
                  <a:srgbClr val="8D8D8D"/>
                </a:solidFill>
              </a:defRPr>
            </a:lvl8pPr>
            <a:lvl9pPr lvl="8" algn="ctr">
              <a:spcBef>
                <a:spcPts val="300"/>
              </a:spcBef>
              <a:spcAft>
                <a:spcPts val="0"/>
              </a:spcAft>
              <a:buClr>
                <a:srgbClr val="8D8D8D"/>
              </a:buClr>
              <a:buSzPts val="1500"/>
              <a:buNone/>
              <a:defRPr>
                <a:solidFill>
                  <a:srgbClr val="8D8D8D"/>
                </a:solidFill>
              </a:defRPr>
            </a:lvl9pPr>
          </a:lstStyle>
          <a:p/>
        </p:txBody>
      </p:sp>
      <p:pic>
        <p:nvPicPr>
          <p:cNvPr id="24" name="Google Shape;24;p2"/>
          <p:cNvPicPr preferRelativeResize="0"/>
          <p:nvPr/>
        </p:nvPicPr>
        <p:blipFill rotWithShape="1">
          <a:blip r:embed="rId3">
            <a:alphaModFix/>
          </a:blip>
          <a:srcRect b="0" l="0" r="0" t="0"/>
          <a:stretch/>
        </p:blipFill>
        <p:spPr>
          <a:xfrm>
            <a:off x="1335619" y="805654"/>
            <a:ext cx="6375400" cy="1079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
          <p:cNvSpPr txBox="1"/>
          <p:nvPr>
            <p:ph type="title"/>
          </p:nvPr>
        </p:nvSpPr>
        <p:spPr>
          <a:xfrm>
            <a:off x="609600" y="3174"/>
            <a:ext cx="9448800" cy="800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ph idx="1" type="body"/>
          </p:nvPr>
        </p:nvSpPr>
        <p:spPr>
          <a:xfrm>
            <a:off x="609600" y="1032933"/>
            <a:ext cx="10972800" cy="4836056"/>
          </a:xfrm>
          <a:prstGeom prst="rect">
            <a:avLst/>
          </a:prstGeom>
          <a:noFill/>
          <a:ln>
            <a:noFill/>
          </a:ln>
        </p:spPr>
        <p:txBody>
          <a:bodyPr anchorCtr="0" anchor="t" bIns="45700" lIns="91425" spcFirstLastPara="1" rIns="91425" wrap="square" tIns="45700">
            <a:noAutofit/>
          </a:bodyPr>
          <a:lstStyle>
            <a:lvl1pPr indent="-371475" lvl="0" marL="457200" algn="l">
              <a:spcBef>
                <a:spcPts val="360"/>
              </a:spcBef>
              <a:spcAft>
                <a:spcPts val="0"/>
              </a:spcAft>
              <a:buSzPts val="2250"/>
              <a:buChar char="•"/>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55600" lvl="3" marL="1828800" algn="l">
              <a:spcBef>
                <a:spcPts val="400"/>
              </a:spcBef>
              <a:spcAft>
                <a:spcPts val="0"/>
              </a:spcAft>
              <a:buSzPts val="2000"/>
              <a:buChar char="-"/>
              <a:defRPr sz="2000"/>
            </a:lvl4pPr>
            <a:lvl5pPr indent="-355600" lvl="4" marL="2286000" algn="l">
              <a:spcBef>
                <a:spcPts val="400"/>
              </a:spcBef>
              <a:spcAft>
                <a:spcPts val="0"/>
              </a:spcAft>
              <a:buClr>
                <a:schemeClr val="dk2"/>
              </a:buClr>
              <a:buSzPts val="2000"/>
              <a:buChar char="•"/>
              <a:defRPr sz="20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343434"/>
                </a:solidFill>
              </a:defRPr>
            </a:lvl1pPr>
            <a:lvl2pPr indent="0" lvl="1" marL="0" algn="r">
              <a:spcBef>
                <a:spcPts val="0"/>
              </a:spcBef>
              <a:buNone/>
              <a:defRPr>
                <a:solidFill>
                  <a:srgbClr val="343434"/>
                </a:solidFill>
              </a:defRPr>
            </a:lvl2pPr>
            <a:lvl3pPr indent="0" lvl="2" marL="0" algn="r">
              <a:spcBef>
                <a:spcPts val="0"/>
              </a:spcBef>
              <a:buNone/>
              <a:defRPr>
                <a:solidFill>
                  <a:srgbClr val="343434"/>
                </a:solidFill>
              </a:defRPr>
            </a:lvl3pPr>
            <a:lvl4pPr indent="0" lvl="3" marL="0" algn="r">
              <a:spcBef>
                <a:spcPts val="0"/>
              </a:spcBef>
              <a:buNone/>
              <a:defRPr>
                <a:solidFill>
                  <a:srgbClr val="343434"/>
                </a:solidFill>
              </a:defRPr>
            </a:lvl4pPr>
            <a:lvl5pPr indent="0" lvl="4" marL="0" algn="r">
              <a:spcBef>
                <a:spcPts val="0"/>
              </a:spcBef>
              <a:buNone/>
              <a:defRPr>
                <a:solidFill>
                  <a:srgbClr val="343434"/>
                </a:solidFill>
              </a:defRPr>
            </a:lvl5pPr>
            <a:lvl6pPr indent="0" lvl="5" marL="0" algn="r">
              <a:spcBef>
                <a:spcPts val="0"/>
              </a:spcBef>
              <a:buNone/>
              <a:defRPr>
                <a:solidFill>
                  <a:srgbClr val="343434"/>
                </a:solidFill>
              </a:defRPr>
            </a:lvl6pPr>
            <a:lvl7pPr indent="0" lvl="6" marL="0" algn="r">
              <a:spcBef>
                <a:spcPts val="0"/>
              </a:spcBef>
              <a:buNone/>
              <a:defRPr>
                <a:solidFill>
                  <a:srgbClr val="343434"/>
                </a:solidFill>
              </a:defRPr>
            </a:lvl7pPr>
            <a:lvl8pPr indent="0" lvl="7" marL="0" algn="r">
              <a:spcBef>
                <a:spcPts val="0"/>
              </a:spcBef>
              <a:buNone/>
              <a:defRPr>
                <a:solidFill>
                  <a:srgbClr val="343434"/>
                </a:solidFill>
              </a:defRPr>
            </a:lvl8pPr>
            <a:lvl9pPr indent="0" lvl="8" marL="0" algn="r">
              <a:spcBef>
                <a:spcPts val="0"/>
              </a:spcBef>
              <a:buNone/>
              <a:defRPr>
                <a:solidFill>
                  <a:srgbClr val="343434"/>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31" name="Shape 31"/>
        <p:cNvGrpSpPr/>
        <p:nvPr/>
      </p:nvGrpSpPr>
      <p:grpSpPr>
        <a:xfrm>
          <a:off x="0" y="0"/>
          <a:ext cx="0" cy="0"/>
          <a:chOff x="0" y="0"/>
          <a:chExt cx="0" cy="0"/>
        </a:xfrm>
      </p:grpSpPr>
      <p:sp>
        <p:nvSpPr>
          <p:cNvPr id="32" name="Google Shape;32;p4"/>
          <p:cNvSpPr txBox="1"/>
          <p:nvPr>
            <p:ph type="title"/>
          </p:nvPr>
        </p:nvSpPr>
        <p:spPr>
          <a:xfrm>
            <a:off x="609600" y="3174"/>
            <a:ext cx="9448800" cy="800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 type="body"/>
          </p:nvPr>
        </p:nvSpPr>
        <p:spPr>
          <a:xfrm>
            <a:off x="609600" y="1539462"/>
            <a:ext cx="10972800" cy="4675714"/>
          </a:xfrm>
          <a:prstGeom prst="rect">
            <a:avLst/>
          </a:prstGeom>
          <a:noFill/>
          <a:ln>
            <a:noFill/>
          </a:ln>
        </p:spPr>
        <p:txBody>
          <a:bodyPr anchorCtr="0" anchor="t" bIns="45700" lIns="91425" spcFirstLastPara="1" rIns="91425" wrap="square" tIns="45700">
            <a:noAutofit/>
          </a:bodyPr>
          <a:lstStyle>
            <a:lvl1pPr indent="-371475" lvl="0" marL="457200" algn="l">
              <a:spcBef>
                <a:spcPts val="360"/>
              </a:spcBef>
              <a:spcAft>
                <a:spcPts val="0"/>
              </a:spcAft>
              <a:buSzPts val="225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4"/>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343434"/>
                </a:solidFill>
              </a:defRPr>
            </a:lvl1pPr>
            <a:lvl2pPr indent="0" lvl="1" marL="0" algn="r">
              <a:spcBef>
                <a:spcPts val="0"/>
              </a:spcBef>
              <a:buNone/>
              <a:defRPr>
                <a:solidFill>
                  <a:srgbClr val="343434"/>
                </a:solidFill>
              </a:defRPr>
            </a:lvl2pPr>
            <a:lvl3pPr indent="0" lvl="2" marL="0" algn="r">
              <a:spcBef>
                <a:spcPts val="0"/>
              </a:spcBef>
              <a:buNone/>
              <a:defRPr>
                <a:solidFill>
                  <a:srgbClr val="343434"/>
                </a:solidFill>
              </a:defRPr>
            </a:lvl3pPr>
            <a:lvl4pPr indent="0" lvl="3" marL="0" algn="r">
              <a:spcBef>
                <a:spcPts val="0"/>
              </a:spcBef>
              <a:buNone/>
              <a:defRPr>
                <a:solidFill>
                  <a:srgbClr val="343434"/>
                </a:solidFill>
              </a:defRPr>
            </a:lvl4pPr>
            <a:lvl5pPr indent="0" lvl="4" marL="0" algn="r">
              <a:spcBef>
                <a:spcPts val="0"/>
              </a:spcBef>
              <a:buNone/>
              <a:defRPr>
                <a:solidFill>
                  <a:srgbClr val="343434"/>
                </a:solidFill>
              </a:defRPr>
            </a:lvl5pPr>
            <a:lvl6pPr indent="0" lvl="5" marL="0" algn="r">
              <a:spcBef>
                <a:spcPts val="0"/>
              </a:spcBef>
              <a:buNone/>
              <a:defRPr>
                <a:solidFill>
                  <a:srgbClr val="343434"/>
                </a:solidFill>
              </a:defRPr>
            </a:lvl6pPr>
            <a:lvl7pPr indent="0" lvl="6" marL="0" algn="r">
              <a:spcBef>
                <a:spcPts val="0"/>
              </a:spcBef>
              <a:buNone/>
              <a:defRPr>
                <a:solidFill>
                  <a:srgbClr val="343434"/>
                </a:solidFill>
              </a:defRPr>
            </a:lvl7pPr>
            <a:lvl8pPr indent="0" lvl="7" marL="0" algn="r">
              <a:spcBef>
                <a:spcPts val="0"/>
              </a:spcBef>
              <a:buNone/>
              <a:defRPr>
                <a:solidFill>
                  <a:srgbClr val="343434"/>
                </a:solidFill>
              </a:defRPr>
            </a:lvl8pPr>
            <a:lvl9pPr indent="0" lvl="8" marL="0" algn="r">
              <a:spcBef>
                <a:spcPts val="0"/>
              </a:spcBef>
              <a:buNone/>
              <a:defRPr>
                <a:solidFill>
                  <a:srgbClr val="343434"/>
                </a:solidFill>
              </a:defRPr>
            </a:lvl9pPr>
          </a:lstStyle>
          <a:p>
            <a:pPr indent="0" lvl="0" marL="0" rtl="0" algn="r">
              <a:spcBef>
                <a:spcPts val="0"/>
              </a:spcBef>
              <a:spcAft>
                <a:spcPts val="0"/>
              </a:spcAft>
              <a:buNone/>
            </a:pPr>
            <a:fld id="{00000000-1234-1234-1234-123412341234}" type="slidenum">
              <a:rPr lang="en-US"/>
              <a:t>‹#›</a:t>
            </a:fld>
            <a:endParaRPr/>
          </a:p>
        </p:txBody>
      </p:sp>
      <p:cxnSp>
        <p:nvCxnSpPr>
          <p:cNvPr id="37" name="Google Shape;37;p4"/>
          <p:cNvCxnSpPr/>
          <p:nvPr/>
        </p:nvCxnSpPr>
        <p:spPr>
          <a:xfrm>
            <a:off x="603253" y="1403993"/>
            <a:ext cx="10983383" cy="1588"/>
          </a:xfrm>
          <a:prstGeom prst="straightConnector1">
            <a:avLst/>
          </a:prstGeom>
          <a:noFill/>
          <a:ln cap="flat" cmpd="sng" w="25400">
            <a:solidFill>
              <a:schemeClr val="accent4"/>
            </a:solidFill>
            <a:prstDash val="solid"/>
            <a:round/>
            <a:headEnd len="sm" w="sm" type="none"/>
            <a:tailEnd len="sm" w="sm" type="none"/>
          </a:ln>
        </p:spPr>
      </p:cxnSp>
      <p:sp>
        <p:nvSpPr>
          <p:cNvPr id="38" name="Google Shape;38;p4"/>
          <p:cNvSpPr txBox="1"/>
          <p:nvPr>
            <p:ph idx="2" type="body"/>
          </p:nvPr>
        </p:nvSpPr>
        <p:spPr>
          <a:xfrm>
            <a:off x="609600" y="927212"/>
            <a:ext cx="10972800" cy="342900"/>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SzPts val="3000"/>
              <a:buFont typeface="Arial"/>
              <a:buNone/>
              <a:defRPr b="1" sz="2400">
                <a:latin typeface="Arial"/>
                <a:ea typeface="Arial"/>
                <a:cs typeface="Arial"/>
                <a:sym typeface="Aria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5"/>
          <p:cNvSpPr txBox="1"/>
          <p:nvPr>
            <p:ph type="title"/>
          </p:nvPr>
        </p:nvSpPr>
        <p:spPr>
          <a:xfrm>
            <a:off x="609600" y="3174"/>
            <a:ext cx="9448800" cy="800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5"/>
          <p:cNvSpPr txBox="1"/>
          <p:nvPr>
            <p:ph idx="1" type="body"/>
          </p:nvPr>
        </p:nvSpPr>
        <p:spPr>
          <a:xfrm>
            <a:off x="609600" y="1376364"/>
            <a:ext cx="4267200" cy="4749800"/>
          </a:xfrm>
          <a:prstGeom prst="rect">
            <a:avLst/>
          </a:prstGeom>
          <a:noFill/>
          <a:ln>
            <a:noFill/>
          </a:ln>
        </p:spPr>
        <p:txBody>
          <a:bodyPr anchorCtr="0" anchor="t" bIns="45700" lIns="91425" spcFirstLastPara="1" rIns="91425" wrap="square" tIns="45700">
            <a:noAutofit/>
          </a:bodyPr>
          <a:lstStyle>
            <a:lvl1pPr indent="-419100" lvl="0" marL="457200" algn="l">
              <a:spcBef>
                <a:spcPts val="480"/>
              </a:spcBef>
              <a:spcAft>
                <a:spcPts val="0"/>
              </a:spcAft>
              <a:buSzPts val="3000"/>
              <a:buChar char="•"/>
              <a:defRPr sz="2400"/>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55600" lvl="3" marL="1828800" algn="l">
              <a:spcBef>
                <a:spcPts val="400"/>
              </a:spcBef>
              <a:spcAft>
                <a:spcPts val="0"/>
              </a:spcAft>
              <a:buSzPts val="2000"/>
              <a:buChar char="-"/>
              <a:defRPr sz="2000"/>
            </a:lvl4pPr>
            <a:lvl5pPr indent="-355600" lvl="4" marL="2286000" algn="l">
              <a:spcBef>
                <a:spcPts val="400"/>
              </a:spcBef>
              <a:spcAft>
                <a:spcPts val="0"/>
              </a:spcAft>
              <a:buClr>
                <a:schemeClr val="dk2"/>
              </a:buClr>
              <a:buSzPts val="2000"/>
              <a:buChar char="•"/>
              <a:defRPr sz="200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2" name="Google Shape;42;p5"/>
          <p:cNvSpPr txBox="1"/>
          <p:nvPr>
            <p:ph idx="2" type="body"/>
          </p:nvPr>
        </p:nvSpPr>
        <p:spPr>
          <a:xfrm>
            <a:off x="5181599" y="1376364"/>
            <a:ext cx="6400800" cy="4749800"/>
          </a:xfrm>
          <a:prstGeom prst="rect">
            <a:avLst/>
          </a:prstGeom>
          <a:noFill/>
          <a:ln>
            <a:noFill/>
          </a:ln>
        </p:spPr>
        <p:txBody>
          <a:bodyPr anchorCtr="0" anchor="t" bIns="45700" lIns="91425" spcFirstLastPara="1" rIns="91425" wrap="square" tIns="45700">
            <a:noAutofit/>
          </a:bodyPr>
          <a:lstStyle>
            <a:lvl1pPr indent="-419100" lvl="0" marL="457200" algn="l">
              <a:spcBef>
                <a:spcPts val="480"/>
              </a:spcBef>
              <a:spcAft>
                <a:spcPts val="0"/>
              </a:spcAft>
              <a:buSzPts val="3000"/>
              <a:buChar char="•"/>
              <a:defRPr sz="2400"/>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55600" lvl="3" marL="1828800" algn="l">
              <a:spcBef>
                <a:spcPts val="400"/>
              </a:spcBef>
              <a:spcAft>
                <a:spcPts val="0"/>
              </a:spcAft>
              <a:buSzPts val="2000"/>
              <a:buChar char="-"/>
              <a:defRPr sz="2000"/>
            </a:lvl4pPr>
            <a:lvl5pPr indent="-355600" lvl="4" marL="2286000" algn="l">
              <a:spcBef>
                <a:spcPts val="400"/>
              </a:spcBef>
              <a:spcAft>
                <a:spcPts val="0"/>
              </a:spcAft>
              <a:buClr>
                <a:schemeClr val="dk2"/>
              </a:buClr>
              <a:buSzPts val="2000"/>
              <a:buChar char="•"/>
              <a:defRPr sz="200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3" name="Google Shape;43;p5"/>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343434"/>
                </a:solidFill>
              </a:defRPr>
            </a:lvl1pPr>
            <a:lvl2pPr indent="0" lvl="1" marL="0" algn="r">
              <a:spcBef>
                <a:spcPts val="0"/>
              </a:spcBef>
              <a:buNone/>
              <a:defRPr>
                <a:solidFill>
                  <a:srgbClr val="343434"/>
                </a:solidFill>
              </a:defRPr>
            </a:lvl2pPr>
            <a:lvl3pPr indent="0" lvl="2" marL="0" algn="r">
              <a:spcBef>
                <a:spcPts val="0"/>
              </a:spcBef>
              <a:buNone/>
              <a:defRPr>
                <a:solidFill>
                  <a:srgbClr val="343434"/>
                </a:solidFill>
              </a:defRPr>
            </a:lvl3pPr>
            <a:lvl4pPr indent="0" lvl="3" marL="0" algn="r">
              <a:spcBef>
                <a:spcPts val="0"/>
              </a:spcBef>
              <a:buNone/>
              <a:defRPr>
                <a:solidFill>
                  <a:srgbClr val="343434"/>
                </a:solidFill>
              </a:defRPr>
            </a:lvl4pPr>
            <a:lvl5pPr indent="0" lvl="4" marL="0" algn="r">
              <a:spcBef>
                <a:spcPts val="0"/>
              </a:spcBef>
              <a:buNone/>
              <a:defRPr>
                <a:solidFill>
                  <a:srgbClr val="343434"/>
                </a:solidFill>
              </a:defRPr>
            </a:lvl5pPr>
            <a:lvl6pPr indent="0" lvl="5" marL="0" algn="r">
              <a:spcBef>
                <a:spcPts val="0"/>
              </a:spcBef>
              <a:buNone/>
              <a:defRPr>
                <a:solidFill>
                  <a:srgbClr val="343434"/>
                </a:solidFill>
              </a:defRPr>
            </a:lvl6pPr>
            <a:lvl7pPr indent="0" lvl="6" marL="0" algn="r">
              <a:spcBef>
                <a:spcPts val="0"/>
              </a:spcBef>
              <a:buNone/>
              <a:defRPr>
                <a:solidFill>
                  <a:srgbClr val="343434"/>
                </a:solidFill>
              </a:defRPr>
            </a:lvl7pPr>
            <a:lvl8pPr indent="0" lvl="7" marL="0" algn="r">
              <a:spcBef>
                <a:spcPts val="0"/>
              </a:spcBef>
              <a:buNone/>
              <a:defRPr>
                <a:solidFill>
                  <a:srgbClr val="343434"/>
                </a:solidFill>
              </a:defRPr>
            </a:lvl8pPr>
            <a:lvl9pPr indent="0" lvl="8" marL="0" algn="r">
              <a:spcBef>
                <a:spcPts val="0"/>
              </a:spcBef>
              <a:buNone/>
              <a:defRPr>
                <a:solidFill>
                  <a:srgbClr val="343434"/>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46" name="Shape 46"/>
        <p:cNvGrpSpPr/>
        <p:nvPr/>
      </p:nvGrpSpPr>
      <p:grpSpPr>
        <a:xfrm>
          <a:off x="0" y="0"/>
          <a:ext cx="0" cy="0"/>
          <a:chOff x="0" y="0"/>
          <a:chExt cx="0" cy="0"/>
        </a:xfrm>
      </p:grpSpPr>
      <p:sp>
        <p:nvSpPr>
          <p:cNvPr id="47" name="Google Shape;47;p6"/>
          <p:cNvSpPr txBox="1"/>
          <p:nvPr>
            <p:ph type="title"/>
          </p:nvPr>
        </p:nvSpPr>
        <p:spPr>
          <a:xfrm>
            <a:off x="609600" y="3174"/>
            <a:ext cx="9448800" cy="800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ph idx="1" type="body"/>
          </p:nvPr>
        </p:nvSpPr>
        <p:spPr>
          <a:xfrm>
            <a:off x="609600" y="1376364"/>
            <a:ext cx="6400800" cy="4749800"/>
          </a:xfrm>
          <a:prstGeom prst="rect">
            <a:avLst/>
          </a:prstGeom>
          <a:noFill/>
          <a:ln>
            <a:noFill/>
          </a:ln>
        </p:spPr>
        <p:txBody>
          <a:bodyPr anchorCtr="0" anchor="t" bIns="45700" lIns="91425" spcFirstLastPara="1" rIns="91425" wrap="square" tIns="45700">
            <a:noAutofit/>
          </a:bodyPr>
          <a:lstStyle>
            <a:lvl1pPr indent="-419100" lvl="0" marL="457200" algn="l">
              <a:spcBef>
                <a:spcPts val="480"/>
              </a:spcBef>
              <a:spcAft>
                <a:spcPts val="0"/>
              </a:spcAft>
              <a:buSzPts val="3000"/>
              <a:buChar char="•"/>
              <a:defRPr sz="2400"/>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55600" lvl="3" marL="1828800" algn="l">
              <a:spcBef>
                <a:spcPts val="400"/>
              </a:spcBef>
              <a:spcAft>
                <a:spcPts val="0"/>
              </a:spcAft>
              <a:buSzPts val="2000"/>
              <a:buChar char="-"/>
              <a:defRPr sz="2000"/>
            </a:lvl4pPr>
            <a:lvl5pPr indent="-355600" lvl="4" marL="2286000" algn="l">
              <a:spcBef>
                <a:spcPts val="400"/>
              </a:spcBef>
              <a:spcAft>
                <a:spcPts val="0"/>
              </a:spcAft>
              <a:buClr>
                <a:schemeClr val="dk2"/>
              </a:buClr>
              <a:buSzPts val="2000"/>
              <a:buChar char="•"/>
              <a:defRPr sz="200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49" name="Google Shape;49;p6"/>
          <p:cNvSpPr txBox="1"/>
          <p:nvPr>
            <p:ph idx="2" type="body"/>
          </p:nvPr>
        </p:nvSpPr>
        <p:spPr>
          <a:xfrm>
            <a:off x="7319433" y="1376364"/>
            <a:ext cx="4267200" cy="4749800"/>
          </a:xfrm>
          <a:prstGeom prst="rect">
            <a:avLst/>
          </a:prstGeom>
          <a:noFill/>
          <a:ln>
            <a:noFill/>
          </a:ln>
        </p:spPr>
        <p:txBody>
          <a:bodyPr anchorCtr="0" anchor="t" bIns="45700" lIns="91425" spcFirstLastPara="1" rIns="91425" wrap="square" tIns="45700">
            <a:noAutofit/>
          </a:bodyPr>
          <a:lstStyle>
            <a:lvl1pPr indent="-419100" lvl="0" marL="457200" algn="l">
              <a:spcBef>
                <a:spcPts val="480"/>
              </a:spcBef>
              <a:spcAft>
                <a:spcPts val="0"/>
              </a:spcAft>
              <a:buSzPts val="3000"/>
              <a:buChar char="•"/>
              <a:defRPr sz="2400"/>
            </a:lvl1pPr>
            <a:lvl2pPr indent="-381000" lvl="1" marL="914400" algn="l">
              <a:spcBef>
                <a:spcPts val="480"/>
              </a:spcBef>
              <a:spcAft>
                <a:spcPts val="0"/>
              </a:spcAft>
              <a:buSzPts val="2400"/>
              <a:buChar char="–"/>
              <a:defRPr sz="2400"/>
            </a:lvl2pPr>
            <a:lvl3pPr indent="-381000" lvl="2" marL="1371600" algn="l">
              <a:spcBef>
                <a:spcPts val="480"/>
              </a:spcBef>
              <a:spcAft>
                <a:spcPts val="0"/>
              </a:spcAft>
              <a:buSzPts val="2400"/>
              <a:buChar char="•"/>
              <a:defRPr sz="2400"/>
            </a:lvl3pPr>
            <a:lvl4pPr indent="-381000" lvl="3" marL="1828800" algn="l">
              <a:spcBef>
                <a:spcPts val="480"/>
              </a:spcBef>
              <a:spcAft>
                <a:spcPts val="0"/>
              </a:spcAft>
              <a:buSzPts val="2400"/>
              <a:buChar char="-"/>
              <a:defRPr sz="2400"/>
            </a:lvl4pPr>
            <a:lvl5pPr indent="-381000" lvl="4" marL="2286000" algn="l">
              <a:spcBef>
                <a:spcPts val="480"/>
              </a:spcBef>
              <a:spcAft>
                <a:spcPts val="0"/>
              </a:spcAft>
              <a:buClr>
                <a:schemeClr val="dk2"/>
              </a:buClr>
              <a:buSzPts val="2400"/>
              <a:buChar char="•"/>
              <a:defRPr sz="240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50" name="Google Shape;50;p6"/>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343434"/>
                </a:solidFill>
              </a:defRPr>
            </a:lvl1pPr>
            <a:lvl2pPr indent="0" lvl="1" marL="0" algn="r">
              <a:spcBef>
                <a:spcPts val="0"/>
              </a:spcBef>
              <a:buNone/>
              <a:defRPr>
                <a:solidFill>
                  <a:srgbClr val="343434"/>
                </a:solidFill>
              </a:defRPr>
            </a:lvl2pPr>
            <a:lvl3pPr indent="0" lvl="2" marL="0" algn="r">
              <a:spcBef>
                <a:spcPts val="0"/>
              </a:spcBef>
              <a:buNone/>
              <a:defRPr>
                <a:solidFill>
                  <a:srgbClr val="343434"/>
                </a:solidFill>
              </a:defRPr>
            </a:lvl3pPr>
            <a:lvl4pPr indent="0" lvl="3" marL="0" algn="r">
              <a:spcBef>
                <a:spcPts val="0"/>
              </a:spcBef>
              <a:buNone/>
              <a:defRPr>
                <a:solidFill>
                  <a:srgbClr val="343434"/>
                </a:solidFill>
              </a:defRPr>
            </a:lvl4pPr>
            <a:lvl5pPr indent="0" lvl="4" marL="0" algn="r">
              <a:spcBef>
                <a:spcPts val="0"/>
              </a:spcBef>
              <a:buNone/>
              <a:defRPr>
                <a:solidFill>
                  <a:srgbClr val="343434"/>
                </a:solidFill>
              </a:defRPr>
            </a:lvl5pPr>
            <a:lvl6pPr indent="0" lvl="5" marL="0" algn="r">
              <a:spcBef>
                <a:spcPts val="0"/>
              </a:spcBef>
              <a:buNone/>
              <a:defRPr>
                <a:solidFill>
                  <a:srgbClr val="343434"/>
                </a:solidFill>
              </a:defRPr>
            </a:lvl6pPr>
            <a:lvl7pPr indent="0" lvl="6" marL="0" algn="r">
              <a:spcBef>
                <a:spcPts val="0"/>
              </a:spcBef>
              <a:buNone/>
              <a:defRPr>
                <a:solidFill>
                  <a:srgbClr val="343434"/>
                </a:solidFill>
              </a:defRPr>
            </a:lvl7pPr>
            <a:lvl8pPr indent="0" lvl="7" marL="0" algn="r">
              <a:spcBef>
                <a:spcPts val="0"/>
              </a:spcBef>
              <a:buNone/>
              <a:defRPr>
                <a:solidFill>
                  <a:srgbClr val="343434"/>
                </a:solidFill>
              </a:defRPr>
            </a:lvl8pPr>
            <a:lvl9pPr indent="0" lvl="8" marL="0" algn="r">
              <a:spcBef>
                <a:spcPts val="0"/>
              </a:spcBef>
              <a:buNone/>
              <a:defRPr>
                <a:solidFill>
                  <a:srgbClr val="343434"/>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nd Content" showMasterSp="0">
  <p:cSld name="1_Title, Subtitle and Content">
    <p:bg>
      <p:bgPr>
        <a:solidFill>
          <a:schemeClr val="lt1"/>
        </a:solidFill>
      </p:bgPr>
    </p:bg>
    <p:spTree>
      <p:nvGrpSpPr>
        <p:cNvPr id="53" name="Shape 53"/>
        <p:cNvGrpSpPr/>
        <p:nvPr/>
      </p:nvGrpSpPr>
      <p:grpSpPr>
        <a:xfrm>
          <a:off x="0" y="0"/>
          <a:ext cx="0" cy="0"/>
          <a:chOff x="0" y="0"/>
          <a:chExt cx="0" cy="0"/>
        </a:xfrm>
      </p:grpSpPr>
      <p:sp>
        <p:nvSpPr>
          <p:cNvPr id="54" name="Google Shape;54;p7"/>
          <p:cNvSpPr/>
          <p:nvPr/>
        </p:nvSpPr>
        <p:spPr>
          <a:xfrm>
            <a:off x="0" y="6212327"/>
            <a:ext cx="12192000" cy="645673"/>
          </a:xfrm>
          <a:prstGeom prst="rect">
            <a:avLst/>
          </a:prstGeom>
          <a:solidFill>
            <a:schemeClr val="accen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5" name="Google Shape;55;p7"/>
          <p:cNvSpPr/>
          <p:nvPr/>
        </p:nvSpPr>
        <p:spPr>
          <a:xfrm>
            <a:off x="0" y="6200389"/>
            <a:ext cx="5276088" cy="667512"/>
          </a:xfrm>
          <a:custGeom>
            <a:rect b="b" l="l" r="r" t="t"/>
            <a:pathLst>
              <a:path extrusionOk="0" h="667512" w="5266944">
                <a:moveTo>
                  <a:pt x="5266944" y="9144"/>
                </a:moveTo>
                <a:lnTo>
                  <a:pt x="5065776" y="658368"/>
                </a:lnTo>
                <a:lnTo>
                  <a:pt x="0" y="667512"/>
                </a:lnTo>
                <a:lnTo>
                  <a:pt x="0" y="0"/>
                </a:lnTo>
                <a:lnTo>
                  <a:pt x="5266944" y="9144"/>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6" name="Google Shape;56;p7"/>
          <p:cNvSpPr/>
          <p:nvPr/>
        </p:nvSpPr>
        <p:spPr>
          <a:xfrm>
            <a:off x="0" y="3174"/>
            <a:ext cx="12192000" cy="800100"/>
          </a:xfrm>
          <a:prstGeom prst="rect">
            <a:avLst/>
          </a:prstGeom>
          <a:solidFill>
            <a:srgbClr val="4468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57" name="Google Shape;57;p7"/>
          <p:cNvSpPr/>
          <p:nvPr/>
        </p:nvSpPr>
        <p:spPr>
          <a:xfrm>
            <a:off x="10385726" y="0"/>
            <a:ext cx="1815799" cy="806848"/>
          </a:xfrm>
          <a:custGeom>
            <a:rect b="b" l="l" r="r" t="t"/>
            <a:pathLst>
              <a:path extrusionOk="0" h="1113366" w="1953683">
                <a:moveTo>
                  <a:pt x="0" y="1113366"/>
                </a:moveTo>
                <a:lnTo>
                  <a:pt x="277749" y="2370"/>
                </a:lnTo>
                <a:lnTo>
                  <a:pt x="1953683" y="0"/>
                </a:lnTo>
                <a:cubicBezTo>
                  <a:pt x="1950706" y="371122"/>
                  <a:pt x="1947728" y="742244"/>
                  <a:pt x="1944751" y="1113366"/>
                </a:cubicBezTo>
                <a:lnTo>
                  <a:pt x="0" y="1113366"/>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pic>
        <p:nvPicPr>
          <p:cNvPr id="58" name="Google Shape;58;p7"/>
          <p:cNvPicPr preferRelativeResize="0"/>
          <p:nvPr/>
        </p:nvPicPr>
        <p:blipFill rotWithShape="1">
          <a:blip r:embed="rId2">
            <a:alphaModFix/>
          </a:blip>
          <a:srcRect b="0" l="0" r="0" t="0"/>
          <a:stretch/>
        </p:blipFill>
        <p:spPr>
          <a:xfrm>
            <a:off x="10584851" y="68684"/>
            <a:ext cx="983039" cy="634718"/>
          </a:xfrm>
          <a:prstGeom prst="rect">
            <a:avLst/>
          </a:prstGeom>
          <a:noFill/>
          <a:ln>
            <a:noFill/>
          </a:ln>
        </p:spPr>
      </p:pic>
      <p:sp>
        <p:nvSpPr>
          <p:cNvPr id="59" name="Google Shape;59;p7"/>
          <p:cNvSpPr txBox="1"/>
          <p:nvPr>
            <p:ph idx="11" type="ftr"/>
          </p:nvPr>
        </p:nvSpPr>
        <p:spPr>
          <a:xfrm>
            <a:off x="5961888" y="6356351"/>
            <a:ext cx="4709160" cy="365125"/>
          </a:xfrm>
          <a:prstGeom prst="rect">
            <a:avLst/>
          </a:prstGeom>
          <a:noFill/>
          <a:ln>
            <a:noFill/>
          </a:ln>
        </p:spPr>
        <p:txBody>
          <a:bodyPr anchorCtr="0" anchor="ctr" bIns="91425" lIns="91425" spcFirstLastPara="1" rIns="91425" wrap="square" tIns="91425">
            <a:noAutofit/>
          </a:bodyPr>
          <a:lstStyle>
            <a:lvl1pPr lvl="0" marR="0" algn="l">
              <a:spcBef>
                <a:spcPts val="0"/>
              </a:spcBef>
              <a:spcAft>
                <a:spcPts val="0"/>
              </a:spcAft>
              <a:buClr>
                <a:schemeClr val="dk1"/>
              </a:buClr>
              <a:buSzPts val="1400"/>
              <a:buFont typeface="Arial"/>
              <a:buNone/>
              <a:defRPr sz="800">
                <a:solidFill>
                  <a:schemeClr val="dk1"/>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0" name="Google Shape;60;p7"/>
          <p:cNvSpPr txBox="1"/>
          <p:nvPr>
            <p:ph idx="12" type="sldNum"/>
          </p:nvPr>
        </p:nvSpPr>
        <p:spPr>
          <a:xfrm>
            <a:off x="10807281" y="6356351"/>
            <a:ext cx="7751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800">
                <a:solidFill>
                  <a:srgbClr val="343434"/>
                </a:solidFill>
              </a:defRPr>
            </a:lvl1pPr>
            <a:lvl2pPr indent="0" lvl="1" marL="0" algn="r">
              <a:spcBef>
                <a:spcPts val="0"/>
              </a:spcBef>
              <a:buNone/>
              <a:defRPr sz="800">
                <a:solidFill>
                  <a:srgbClr val="343434"/>
                </a:solidFill>
              </a:defRPr>
            </a:lvl2pPr>
            <a:lvl3pPr indent="0" lvl="2" marL="0" algn="r">
              <a:spcBef>
                <a:spcPts val="0"/>
              </a:spcBef>
              <a:buNone/>
              <a:defRPr sz="800">
                <a:solidFill>
                  <a:srgbClr val="343434"/>
                </a:solidFill>
              </a:defRPr>
            </a:lvl3pPr>
            <a:lvl4pPr indent="0" lvl="3" marL="0" algn="r">
              <a:spcBef>
                <a:spcPts val="0"/>
              </a:spcBef>
              <a:buNone/>
              <a:defRPr sz="800">
                <a:solidFill>
                  <a:srgbClr val="343434"/>
                </a:solidFill>
              </a:defRPr>
            </a:lvl4pPr>
            <a:lvl5pPr indent="0" lvl="4" marL="0" algn="r">
              <a:spcBef>
                <a:spcPts val="0"/>
              </a:spcBef>
              <a:buNone/>
              <a:defRPr sz="800">
                <a:solidFill>
                  <a:srgbClr val="343434"/>
                </a:solidFill>
              </a:defRPr>
            </a:lvl5pPr>
            <a:lvl6pPr indent="0" lvl="5" marL="0" algn="r">
              <a:spcBef>
                <a:spcPts val="0"/>
              </a:spcBef>
              <a:buNone/>
              <a:defRPr sz="800">
                <a:solidFill>
                  <a:srgbClr val="343434"/>
                </a:solidFill>
              </a:defRPr>
            </a:lvl6pPr>
            <a:lvl7pPr indent="0" lvl="6" marL="0" algn="r">
              <a:spcBef>
                <a:spcPts val="0"/>
              </a:spcBef>
              <a:buNone/>
              <a:defRPr sz="800">
                <a:solidFill>
                  <a:srgbClr val="343434"/>
                </a:solidFill>
              </a:defRPr>
            </a:lvl7pPr>
            <a:lvl8pPr indent="0" lvl="7" marL="0" algn="r">
              <a:spcBef>
                <a:spcPts val="0"/>
              </a:spcBef>
              <a:buNone/>
              <a:defRPr sz="800">
                <a:solidFill>
                  <a:srgbClr val="343434"/>
                </a:solidFill>
              </a:defRPr>
            </a:lvl8pPr>
            <a:lvl9pPr indent="0" lvl="8" marL="0" algn="r">
              <a:spcBef>
                <a:spcPts val="0"/>
              </a:spcBef>
              <a:buNone/>
              <a:defRPr sz="800">
                <a:solidFill>
                  <a:srgbClr val="343434"/>
                </a:solidFill>
              </a:defRPr>
            </a:lvl9pPr>
          </a:lstStyle>
          <a:p>
            <a:pPr indent="0" lvl="0" marL="0" rtl="0" algn="r">
              <a:spcBef>
                <a:spcPts val="0"/>
              </a:spcBef>
              <a:spcAft>
                <a:spcPts val="0"/>
              </a:spcAft>
              <a:buNone/>
            </a:pPr>
            <a:fld id="{00000000-1234-1234-1234-123412341234}" type="slidenum">
              <a:rPr lang="en-US"/>
              <a:t>‹#›</a:t>
            </a:fld>
            <a:endParaRPr/>
          </a:p>
        </p:txBody>
      </p:sp>
      <p:pic>
        <p:nvPicPr>
          <p:cNvPr id="61" name="Google Shape;61;p7"/>
          <p:cNvPicPr preferRelativeResize="0"/>
          <p:nvPr/>
        </p:nvPicPr>
        <p:blipFill rotWithShape="1">
          <a:blip r:embed="rId3">
            <a:alphaModFix/>
          </a:blip>
          <a:srcRect b="0" l="0" r="0" t="0"/>
          <a:stretch/>
        </p:blipFill>
        <p:spPr>
          <a:xfrm>
            <a:off x="1910686" y="6324445"/>
            <a:ext cx="472118" cy="383113"/>
          </a:xfrm>
          <a:prstGeom prst="rect">
            <a:avLst/>
          </a:prstGeom>
          <a:noFill/>
          <a:ln>
            <a:noFill/>
          </a:ln>
        </p:spPr>
      </p:pic>
      <p:pic>
        <p:nvPicPr>
          <p:cNvPr id="62" name="Google Shape;62;p7"/>
          <p:cNvPicPr preferRelativeResize="0"/>
          <p:nvPr/>
        </p:nvPicPr>
        <p:blipFill rotWithShape="1">
          <a:blip r:embed="rId4">
            <a:alphaModFix/>
          </a:blip>
          <a:srcRect b="0" l="0" r="0" t="0"/>
          <a:stretch/>
        </p:blipFill>
        <p:spPr>
          <a:xfrm>
            <a:off x="603251" y="6301990"/>
            <a:ext cx="976799" cy="438891"/>
          </a:xfrm>
          <a:prstGeom prst="rect">
            <a:avLst/>
          </a:prstGeom>
          <a:noFill/>
          <a:ln>
            <a:noFill/>
          </a:ln>
        </p:spPr>
      </p:pic>
      <p:pic>
        <p:nvPicPr>
          <p:cNvPr id="63" name="Google Shape;63;p7"/>
          <p:cNvPicPr preferRelativeResize="0"/>
          <p:nvPr/>
        </p:nvPicPr>
        <p:blipFill rotWithShape="1">
          <a:blip r:embed="rId5">
            <a:alphaModFix/>
          </a:blip>
          <a:srcRect b="0" l="0" r="0" t="0"/>
          <a:stretch/>
        </p:blipFill>
        <p:spPr>
          <a:xfrm>
            <a:off x="2713440" y="6341378"/>
            <a:ext cx="2132226" cy="355371"/>
          </a:xfrm>
          <a:prstGeom prst="rect">
            <a:avLst/>
          </a:prstGeom>
          <a:noFill/>
          <a:ln>
            <a:noFill/>
          </a:ln>
        </p:spPr>
      </p:pic>
      <p:sp>
        <p:nvSpPr>
          <p:cNvPr id="64" name="Google Shape;64;p7"/>
          <p:cNvSpPr txBox="1"/>
          <p:nvPr>
            <p:ph type="title"/>
          </p:nvPr>
        </p:nvSpPr>
        <p:spPr>
          <a:xfrm>
            <a:off x="609600" y="0"/>
            <a:ext cx="9448800" cy="800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7"/>
          <p:cNvSpPr txBox="1"/>
          <p:nvPr>
            <p:ph idx="1" type="body"/>
          </p:nvPr>
        </p:nvSpPr>
        <p:spPr>
          <a:xfrm>
            <a:off x="609600" y="1539462"/>
            <a:ext cx="10972800" cy="4499676"/>
          </a:xfrm>
          <a:prstGeom prst="rect">
            <a:avLst/>
          </a:prstGeom>
          <a:noFill/>
          <a:ln>
            <a:noFill/>
          </a:ln>
        </p:spPr>
        <p:txBody>
          <a:bodyPr anchorCtr="0" anchor="t" bIns="45700" lIns="91425" spcFirstLastPara="1" rIns="91425" wrap="square" tIns="45700">
            <a:noAutofit/>
          </a:bodyPr>
          <a:lstStyle>
            <a:lvl1pPr indent="-371475" lvl="0" marL="457200" algn="l">
              <a:spcBef>
                <a:spcPts val="360"/>
              </a:spcBef>
              <a:spcAft>
                <a:spcPts val="0"/>
              </a:spcAft>
              <a:buSzPts val="225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66" name="Google Shape;66;p7"/>
          <p:cNvCxnSpPr/>
          <p:nvPr/>
        </p:nvCxnSpPr>
        <p:spPr>
          <a:xfrm>
            <a:off x="603253" y="1403993"/>
            <a:ext cx="10983383" cy="1588"/>
          </a:xfrm>
          <a:prstGeom prst="straightConnector1">
            <a:avLst/>
          </a:prstGeom>
          <a:noFill/>
          <a:ln cap="flat" cmpd="sng" w="25400">
            <a:solidFill>
              <a:schemeClr val="accent4"/>
            </a:solidFill>
            <a:prstDash val="solid"/>
            <a:round/>
            <a:headEnd len="sm" w="sm" type="none"/>
            <a:tailEnd len="sm" w="sm" type="none"/>
          </a:ln>
        </p:spPr>
      </p:cxnSp>
      <p:sp>
        <p:nvSpPr>
          <p:cNvPr id="67" name="Google Shape;67;p7"/>
          <p:cNvSpPr txBox="1"/>
          <p:nvPr>
            <p:ph idx="2" type="body"/>
          </p:nvPr>
        </p:nvSpPr>
        <p:spPr>
          <a:xfrm>
            <a:off x="609600" y="927212"/>
            <a:ext cx="10972800" cy="342900"/>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SzPts val="3000"/>
              <a:buFont typeface="Arial"/>
              <a:buNone/>
              <a:defRPr b="1" sz="2400">
                <a:latin typeface="Arial"/>
                <a:ea typeface="Arial"/>
                <a:cs typeface="Arial"/>
                <a:sym typeface="Arial"/>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8"/>
          <p:cNvSpPr txBox="1"/>
          <p:nvPr>
            <p:ph type="title"/>
          </p:nvPr>
        </p:nvSpPr>
        <p:spPr>
          <a:xfrm>
            <a:off x="609600" y="0"/>
            <a:ext cx="9448800" cy="800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343434"/>
                </a:solidFill>
              </a:defRPr>
            </a:lvl1pPr>
            <a:lvl2pPr indent="0" lvl="1" marL="0" algn="r">
              <a:spcBef>
                <a:spcPts val="0"/>
              </a:spcBef>
              <a:buNone/>
              <a:defRPr>
                <a:solidFill>
                  <a:srgbClr val="343434"/>
                </a:solidFill>
              </a:defRPr>
            </a:lvl2pPr>
            <a:lvl3pPr indent="0" lvl="2" marL="0" algn="r">
              <a:spcBef>
                <a:spcPts val="0"/>
              </a:spcBef>
              <a:buNone/>
              <a:defRPr>
                <a:solidFill>
                  <a:srgbClr val="343434"/>
                </a:solidFill>
              </a:defRPr>
            </a:lvl3pPr>
            <a:lvl4pPr indent="0" lvl="3" marL="0" algn="r">
              <a:spcBef>
                <a:spcPts val="0"/>
              </a:spcBef>
              <a:buNone/>
              <a:defRPr>
                <a:solidFill>
                  <a:srgbClr val="343434"/>
                </a:solidFill>
              </a:defRPr>
            </a:lvl4pPr>
            <a:lvl5pPr indent="0" lvl="4" marL="0" algn="r">
              <a:spcBef>
                <a:spcPts val="0"/>
              </a:spcBef>
              <a:buNone/>
              <a:defRPr>
                <a:solidFill>
                  <a:srgbClr val="343434"/>
                </a:solidFill>
              </a:defRPr>
            </a:lvl5pPr>
            <a:lvl6pPr indent="0" lvl="5" marL="0" algn="r">
              <a:spcBef>
                <a:spcPts val="0"/>
              </a:spcBef>
              <a:buNone/>
              <a:defRPr>
                <a:solidFill>
                  <a:srgbClr val="343434"/>
                </a:solidFill>
              </a:defRPr>
            </a:lvl6pPr>
            <a:lvl7pPr indent="0" lvl="6" marL="0" algn="r">
              <a:spcBef>
                <a:spcPts val="0"/>
              </a:spcBef>
              <a:buNone/>
              <a:defRPr>
                <a:solidFill>
                  <a:srgbClr val="343434"/>
                </a:solidFill>
              </a:defRPr>
            </a:lvl7pPr>
            <a:lvl8pPr indent="0" lvl="7" marL="0" algn="r">
              <a:spcBef>
                <a:spcPts val="0"/>
              </a:spcBef>
              <a:buNone/>
              <a:defRPr>
                <a:solidFill>
                  <a:srgbClr val="343434"/>
                </a:solidFill>
              </a:defRPr>
            </a:lvl8pPr>
            <a:lvl9pPr indent="0" lvl="8" marL="0" algn="r">
              <a:spcBef>
                <a:spcPts val="0"/>
              </a:spcBef>
              <a:buNone/>
              <a:defRPr>
                <a:solidFill>
                  <a:srgbClr val="343434"/>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3" name="Shape 73"/>
        <p:cNvGrpSpPr/>
        <p:nvPr/>
      </p:nvGrpSpPr>
      <p:grpSpPr>
        <a:xfrm>
          <a:off x="0" y="0"/>
          <a:ext cx="0" cy="0"/>
          <a:chOff x="0" y="0"/>
          <a:chExt cx="0" cy="0"/>
        </a:xfrm>
      </p:grpSpPr>
      <p:sp>
        <p:nvSpPr>
          <p:cNvPr id="74" name="Google Shape;74;p9"/>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9"/>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9"/>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343434"/>
                </a:solidFill>
              </a:defRPr>
            </a:lvl1pPr>
            <a:lvl2pPr indent="0" lvl="1" marL="0" algn="r">
              <a:spcBef>
                <a:spcPts val="0"/>
              </a:spcBef>
              <a:buNone/>
              <a:defRPr>
                <a:solidFill>
                  <a:srgbClr val="343434"/>
                </a:solidFill>
              </a:defRPr>
            </a:lvl2pPr>
            <a:lvl3pPr indent="0" lvl="2" marL="0" algn="r">
              <a:spcBef>
                <a:spcPts val="0"/>
              </a:spcBef>
              <a:buNone/>
              <a:defRPr>
                <a:solidFill>
                  <a:srgbClr val="343434"/>
                </a:solidFill>
              </a:defRPr>
            </a:lvl3pPr>
            <a:lvl4pPr indent="0" lvl="3" marL="0" algn="r">
              <a:spcBef>
                <a:spcPts val="0"/>
              </a:spcBef>
              <a:buNone/>
              <a:defRPr>
                <a:solidFill>
                  <a:srgbClr val="343434"/>
                </a:solidFill>
              </a:defRPr>
            </a:lvl4pPr>
            <a:lvl5pPr indent="0" lvl="4" marL="0" algn="r">
              <a:spcBef>
                <a:spcPts val="0"/>
              </a:spcBef>
              <a:buNone/>
              <a:defRPr>
                <a:solidFill>
                  <a:srgbClr val="343434"/>
                </a:solidFill>
              </a:defRPr>
            </a:lvl5pPr>
            <a:lvl6pPr indent="0" lvl="5" marL="0" algn="r">
              <a:spcBef>
                <a:spcPts val="0"/>
              </a:spcBef>
              <a:buNone/>
              <a:defRPr>
                <a:solidFill>
                  <a:srgbClr val="343434"/>
                </a:solidFill>
              </a:defRPr>
            </a:lvl6pPr>
            <a:lvl7pPr indent="0" lvl="6" marL="0" algn="r">
              <a:spcBef>
                <a:spcPts val="0"/>
              </a:spcBef>
              <a:buNone/>
              <a:defRPr>
                <a:solidFill>
                  <a:srgbClr val="343434"/>
                </a:solidFill>
              </a:defRPr>
            </a:lvl7pPr>
            <a:lvl8pPr indent="0" lvl="7" marL="0" algn="r">
              <a:spcBef>
                <a:spcPts val="0"/>
              </a:spcBef>
              <a:buNone/>
              <a:defRPr>
                <a:solidFill>
                  <a:srgbClr val="343434"/>
                </a:solidFill>
              </a:defRPr>
            </a:lvl8pPr>
            <a:lvl9pPr indent="0" lvl="8" marL="0" algn="r">
              <a:spcBef>
                <a:spcPts val="0"/>
              </a:spcBef>
              <a:buNone/>
              <a:defRPr>
                <a:solidFill>
                  <a:srgbClr val="343434"/>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3174"/>
            <a:ext cx="12192000" cy="800100"/>
          </a:xfrm>
          <a:prstGeom prst="rect">
            <a:avLst/>
          </a:prstGeom>
          <a:solidFill>
            <a:srgbClr val="4468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1" name="Google Shape;11;p1"/>
          <p:cNvSpPr txBox="1"/>
          <p:nvPr>
            <p:ph type="title"/>
          </p:nvPr>
        </p:nvSpPr>
        <p:spPr>
          <a:xfrm>
            <a:off x="609600" y="3174"/>
            <a:ext cx="9448800" cy="800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lt1"/>
              </a:buClr>
              <a:buSzPts val="2800"/>
              <a:buFont typeface="Arial"/>
              <a:buNone/>
              <a:defRPr b="1"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609600" y="1032933"/>
            <a:ext cx="10972800" cy="4836056"/>
          </a:xfrm>
          <a:prstGeom prst="rect">
            <a:avLst/>
          </a:prstGeom>
          <a:noFill/>
          <a:ln>
            <a:noFill/>
          </a:ln>
        </p:spPr>
        <p:txBody>
          <a:bodyPr anchorCtr="0" anchor="t" bIns="45700" lIns="91425" spcFirstLastPara="1" rIns="91425" wrap="square" tIns="45700">
            <a:noAutofit/>
          </a:bodyPr>
          <a:lstStyle>
            <a:lvl1pPr indent="-419100" lvl="0" marL="457200" marR="0" rtl="0" algn="l">
              <a:spcBef>
                <a:spcPts val="480"/>
              </a:spcBef>
              <a:spcAft>
                <a:spcPts val="0"/>
              </a:spcAft>
              <a:buClr>
                <a:schemeClr val="accent2"/>
              </a:buClr>
              <a:buSzPts val="3000"/>
              <a:buFont typeface="Arial"/>
              <a:buChar char="•"/>
              <a:defRPr b="1" i="0" sz="2400" u="none" cap="none" strike="noStrike">
                <a:solidFill>
                  <a:schemeClr val="dk2"/>
                </a:solidFill>
                <a:latin typeface="Arial"/>
                <a:ea typeface="Arial"/>
                <a:cs typeface="Arial"/>
                <a:sym typeface="Arial"/>
              </a:defRPr>
            </a:lvl1pPr>
            <a:lvl2pPr indent="-355600" lvl="1" marL="914400" marR="0" rtl="0" algn="l">
              <a:spcBef>
                <a:spcPts val="400"/>
              </a:spcBef>
              <a:spcAft>
                <a:spcPts val="0"/>
              </a:spcAft>
              <a:buClr>
                <a:schemeClr val="accent2"/>
              </a:buClr>
              <a:buSzPts val="2000"/>
              <a:buFont typeface="Arial"/>
              <a:buChar char="–"/>
              <a:defRPr b="0" i="0" sz="2000" u="none" cap="none" strike="noStrike">
                <a:solidFill>
                  <a:schemeClr val="dk2"/>
                </a:solidFill>
                <a:latin typeface="Arial"/>
                <a:ea typeface="Arial"/>
                <a:cs typeface="Arial"/>
                <a:sym typeface="Arial"/>
              </a:defRPr>
            </a:lvl2pPr>
            <a:lvl3pPr indent="-355600" lvl="2" marL="1371600" marR="0" rtl="0" algn="l">
              <a:spcBef>
                <a:spcPts val="400"/>
              </a:spcBef>
              <a:spcAft>
                <a:spcPts val="0"/>
              </a:spcAft>
              <a:buClr>
                <a:schemeClr val="accent2"/>
              </a:buClr>
              <a:buSzPts val="2000"/>
              <a:buFont typeface="Arial"/>
              <a:buChar char="•"/>
              <a:defRPr b="0" i="0" sz="2000" u="none" cap="none" strike="noStrike">
                <a:solidFill>
                  <a:schemeClr val="dk2"/>
                </a:solidFill>
                <a:latin typeface="Arial"/>
                <a:ea typeface="Arial"/>
                <a:cs typeface="Arial"/>
                <a:sym typeface="Arial"/>
              </a:defRPr>
            </a:lvl3pPr>
            <a:lvl4pPr indent="-355600" lvl="3" marL="1828800" marR="0" rtl="0" algn="l">
              <a:spcBef>
                <a:spcPts val="400"/>
              </a:spcBef>
              <a:spcAft>
                <a:spcPts val="0"/>
              </a:spcAft>
              <a:buClr>
                <a:schemeClr val="accent2"/>
              </a:buClr>
              <a:buSzPts val="2000"/>
              <a:buFont typeface="Merriweather Sans"/>
              <a:buChar char="-"/>
              <a:defRPr b="0" i="0" sz="2000" u="none" cap="none" strike="noStrike">
                <a:solidFill>
                  <a:schemeClr val="dk2"/>
                </a:solidFill>
                <a:latin typeface="Arial"/>
                <a:ea typeface="Arial"/>
                <a:cs typeface="Arial"/>
                <a:sym typeface="Arial"/>
              </a:defRPr>
            </a:lvl4pPr>
            <a:lvl5pPr indent="-355600" lvl="4" marL="2286000" marR="0" rtl="0" algn="l">
              <a:spcBef>
                <a:spcPts val="400"/>
              </a:spcBef>
              <a:spcAft>
                <a:spcPts val="0"/>
              </a:spcAft>
              <a:buClr>
                <a:schemeClr val="dk2"/>
              </a:buClr>
              <a:buSzPts val="2000"/>
              <a:buFont typeface="Arial"/>
              <a:buChar char="•"/>
              <a:defRPr b="0" i="0" sz="2000" u="none" cap="none" strike="noStrike">
                <a:solidFill>
                  <a:schemeClr val="dk2"/>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3" name="Google Shape;13;p1"/>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6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6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1"/>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00" u="none" cap="none" strike="noStrike">
                <a:solidFill>
                  <a:srgbClr val="343434"/>
                </a:solidFill>
                <a:latin typeface="Arial"/>
                <a:ea typeface="Arial"/>
                <a:cs typeface="Arial"/>
                <a:sym typeface="Arial"/>
              </a:defRPr>
            </a:lvl1pPr>
            <a:lvl2pPr indent="0" lvl="1" marL="0" marR="0" rtl="0" algn="r">
              <a:spcBef>
                <a:spcPts val="0"/>
              </a:spcBef>
              <a:buNone/>
              <a:defRPr b="0" i="0" sz="600" u="none" cap="none" strike="noStrike">
                <a:solidFill>
                  <a:srgbClr val="343434"/>
                </a:solidFill>
                <a:latin typeface="Arial"/>
                <a:ea typeface="Arial"/>
                <a:cs typeface="Arial"/>
                <a:sym typeface="Arial"/>
              </a:defRPr>
            </a:lvl2pPr>
            <a:lvl3pPr indent="0" lvl="2" marL="0" marR="0" rtl="0" algn="r">
              <a:spcBef>
                <a:spcPts val="0"/>
              </a:spcBef>
              <a:buNone/>
              <a:defRPr b="0" i="0" sz="600" u="none" cap="none" strike="noStrike">
                <a:solidFill>
                  <a:srgbClr val="343434"/>
                </a:solidFill>
                <a:latin typeface="Arial"/>
                <a:ea typeface="Arial"/>
                <a:cs typeface="Arial"/>
                <a:sym typeface="Arial"/>
              </a:defRPr>
            </a:lvl3pPr>
            <a:lvl4pPr indent="0" lvl="3" marL="0" marR="0" rtl="0" algn="r">
              <a:spcBef>
                <a:spcPts val="0"/>
              </a:spcBef>
              <a:buNone/>
              <a:defRPr b="0" i="0" sz="600" u="none" cap="none" strike="noStrike">
                <a:solidFill>
                  <a:srgbClr val="343434"/>
                </a:solidFill>
                <a:latin typeface="Arial"/>
                <a:ea typeface="Arial"/>
                <a:cs typeface="Arial"/>
                <a:sym typeface="Arial"/>
              </a:defRPr>
            </a:lvl4pPr>
            <a:lvl5pPr indent="0" lvl="4" marL="0" marR="0" rtl="0" algn="r">
              <a:spcBef>
                <a:spcPts val="0"/>
              </a:spcBef>
              <a:buNone/>
              <a:defRPr b="0" i="0" sz="600" u="none" cap="none" strike="noStrike">
                <a:solidFill>
                  <a:srgbClr val="343434"/>
                </a:solidFill>
                <a:latin typeface="Arial"/>
                <a:ea typeface="Arial"/>
                <a:cs typeface="Arial"/>
                <a:sym typeface="Arial"/>
              </a:defRPr>
            </a:lvl5pPr>
            <a:lvl6pPr indent="0" lvl="5" marL="0" marR="0" rtl="0" algn="r">
              <a:spcBef>
                <a:spcPts val="0"/>
              </a:spcBef>
              <a:buNone/>
              <a:defRPr b="0" i="0" sz="600" u="none" cap="none" strike="noStrike">
                <a:solidFill>
                  <a:srgbClr val="343434"/>
                </a:solidFill>
                <a:latin typeface="Arial"/>
                <a:ea typeface="Arial"/>
                <a:cs typeface="Arial"/>
                <a:sym typeface="Arial"/>
              </a:defRPr>
            </a:lvl6pPr>
            <a:lvl7pPr indent="0" lvl="6" marL="0" marR="0" rtl="0" algn="r">
              <a:spcBef>
                <a:spcPts val="0"/>
              </a:spcBef>
              <a:buNone/>
              <a:defRPr b="0" i="0" sz="600" u="none" cap="none" strike="noStrike">
                <a:solidFill>
                  <a:srgbClr val="343434"/>
                </a:solidFill>
                <a:latin typeface="Arial"/>
                <a:ea typeface="Arial"/>
                <a:cs typeface="Arial"/>
                <a:sym typeface="Arial"/>
              </a:defRPr>
            </a:lvl7pPr>
            <a:lvl8pPr indent="0" lvl="7" marL="0" marR="0" rtl="0" algn="r">
              <a:spcBef>
                <a:spcPts val="0"/>
              </a:spcBef>
              <a:buNone/>
              <a:defRPr b="0" i="0" sz="600" u="none" cap="none" strike="noStrike">
                <a:solidFill>
                  <a:srgbClr val="343434"/>
                </a:solidFill>
                <a:latin typeface="Arial"/>
                <a:ea typeface="Arial"/>
                <a:cs typeface="Arial"/>
                <a:sym typeface="Arial"/>
              </a:defRPr>
            </a:lvl8pPr>
            <a:lvl9pPr indent="0" lvl="8" marL="0" marR="0" rtl="0" algn="r">
              <a:spcBef>
                <a:spcPts val="0"/>
              </a:spcBef>
              <a:buNone/>
              <a:defRPr b="0" i="0" sz="600" u="none" cap="none" strike="noStrike">
                <a:solidFill>
                  <a:srgbClr val="3434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 name="Google Shape;16;p1"/>
          <p:cNvSpPr/>
          <p:nvPr/>
        </p:nvSpPr>
        <p:spPr>
          <a:xfrm>
            <a:off x="0" y="6754816"/>
            <a:ext cx="12192000" cy="10318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rgbClr val="FFFFFF"/>
              </a:solidFill>
              <a:latin typeface="Arial"/>
              <a:ea typeface="Arial"/>
              <a:cs typeface="Arial"/>
              <a:sym typeface="Arial"/>
            </a:endParaRPr>
          </a:p>
        </p:txBody>
      </p:sp>
      <p:sp>
        <p:nvSpPr>
          <p:cNvPr id="17" name="Google Shape;17;p1"/>
          <p:cNvSpPr/>
          <p:nvPr/>
        </p:nvSpPr>
        <p:spPr>
          <a:xfrm>
            <a:off x="10369550" y="3174"/>
            <a:ext cx="1822450" cy="800100"/>
          </a:xfrm>
          <a:custGeom>
            <a:rect b="b" l="l" r="r" t="t"/>
            <a:pathLst>
              <a:path extrusionOk="0" h="800100" w="1822450">
                <a:moveTo>
                  <a:pt x="263525" y="0"/>
                </a:moveTo>
                <a:lnTo>
                  <a:pt x="1822450" y="0"/>
                </a:lnTo>
                <a:lnTo>
                  <a:pt x="1822450" y="800100"/>
                </a:lnTo>
                <a:lnTo>
                  <a:pt x="0" y="800100"/>
                </a:lnTo>
                <a:lnTo>
                  <a:pt x="263525"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8" name="Google Shape;18;p1"/>
          <p:cNvPicPr preferRelativeResize="0"/>
          <p:nvPr/>
        </p:nvPicPr>
        <p:blipFill rotWithShape="1">
          <a:blip r:embed="rId1">
            <a:alphaModFix/>
          </a:blip>
          <a:srcRect b="0" l="0" r="0" t="0"/>
          <a:stretch/>
        </p:blipFill>
        <p:spPr>
          <a:xfrm>
            <a:off x="10575326" y="68684"/>
            <a:ext cx="983039" cy="63471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53.png"/><Relationship Id="rId5"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3.png"/><Relationship Id="rId4" Type="http://schemas.openxmlformats.org/officeDocument/2006/relationships/image" Target="../media/image58.png"/><Relationship Id="rId5" Type="http://schemas.openxmlformats.org/officeDocument/2006/relationships/image" Target="../media/image46.png"/><Relationship Id="rId6" Type="http://schemas.openxmlformats.org/officeDocument/2006/relationships/image" Target="../media/image9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hyperlink" Target="http://exabiome.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exabiome.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65.png"/><Relationship Id="rId5" Type="http://schemas.openxmlformats.org/officeDocument/2006/relationships/image" Target="../media/image51.png"/><Relationship Id="rId6" Type="http://schemas.openxmlformats.org/officeDocument/2006/relationships/image" Target="../media/image55.png"/><Relationship Id="rId7" Type="http://schemas.openxmlformats.org/officeDocument/2006/relationships/image" Target="../media/image67.png"/><Relationship Id="rId8"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66.png"/><Relationship Id="rId9" Type="http://schemas.openxmlformats.org/officeDocument/2006/relationships/image" Target="../media/image64.png"/><Relationship Id="rId5" Type="http://schemas.openxmlformats.org/officeDocument/2006/relationships/image" Target="../media/image80.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1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8.jpg"/><Relationship Id="rId4" Type="http://schemas.openxmlformats.org/officeDocument/2006/relationships/image" Target="../media/image84.png"/><Relationship Id="rId5"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4.png"/><Relationship Id="rId4" Type="http://schemas.openxmlformats.org/officeDocument/2006/relationships/image" Target="../media/image72.png"/><Relationship Id="rId5"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6.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2.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0.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5.png"/><Relationship Id="rId4" Type="http://schemas.openxmlformats.org/officeDocument/2006/relationships/hyperlink" Target="https://gold.jgi.doe.gov/studies" TargetMode="External"/><Relationship Id="rId5" Type="http://schemas.openxmlformats.org/officeDocument/2006/relationships/hyperlink" Target="https://gold.jgi.doe.gov/biosamples" TargetMode="External"/><Relationship Id="rId6" Type="http://schemas.openxmlformats.org/officeDocument/2006/relationships/hyperlink" Target="https://gold.jgi.doe.gov/projects" TargetMode="External"/><Relationship Id="rId7" Type="http://schemas.openxmlformats.org/officeDocument/2006/relationships/hyperlink" Target="https://gold.jgi.doe.gov/analysis_projects" TargetMode="External"/><Relationship Id="rId8" Type="http://schemas.openxmlformats.org/officeDocument/2006/relationships/hyperlink" Target="https://gold.jgi.doe.gov/organism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1.png"/><Relationship Id="rId4" Type="http://schemas.openxmlformats.org/officeDocument/2006/relationships/image" Target="../media/image83.png"/><Relationship Id="rId9" Type="http://schemas.openxmlformats.org/officeDocument/2006/relationships/image" Target="../media/image98.png"/><Relationship Id="rId5" Type="http://schemas.openxmlformats.org/officeDocument/2006/relationships/image" Target="../media/image85.png"/><Relationship Id="rId6" Type="http://schemas.openxmlformats.org/officeDocument/2006/relationships/image" Target="../media/image87.png"/><Relationship Id="rId7" Type="http://schemas.openxmlformats.org/officeDocument/2006/relationships/image" Target="../media/image102.png"/><Relationship Id="rId8" Type="http://schemas.openxmlformats.org/officeDocument/2006/relationships/image" Target="../media/image8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3.png"/></Relationships>
</file>

<file path=ppt/slides/_rels/slide32.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5.png"/><Relationship Id="rId4" Type="http://schemas.openxmlformats.org/officeDocument/2006/relationships/image" Target="../media/image87.png"/><Relationship Id="rId9" Type="http://schemas.openxmlformats.org/officeDocument/2006/relationships/image" Target="../media/image104.png"/><Relationship Id="rId5" Type="http://schemas.openxmlformats.org/officeDocument/2006/relationships/image" Target="../media/image89.jpg"/><Relationship Id="rId6" Type="http://schemas.openxmlformats.org/officeDocument/2006/relationships/image" Target="../media/image91.jpg"/><Relationship Id="rId7" Type="http://schemas.openxmlformats.org/officeDocument/2006/relationships/image" Target="../media/image94.png"/><Relationship Id="rId8" Type="http://schemas.openxmlformats.org/officeDocument/2006/relationships/image" Target="../media/image9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1.png"/><Relationship Id="rId4" Type="http://schemas.openxmlformats.org/officeDocument/2006/relationships/image" Target="../media/image105.jpg"/><Relationship Id="rId5" Type="http://schemas.openxmlformats.org/officeDocument/2006/relationships/image" Target="../media/image1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0.jpg"/><Relationship Id="rId4" Type="http://schemas.openxmlformats.org/officeDocument/2006/relationships/image" Target="../media/image107.png"/><Relationship Id="rId5" Type="http://schemas.openxmlformats.org/officeDocument/2006/relationships/image" Target="../media/image112.png"/><Relationship Id="rId6"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1.png"/><Relationship Id="rId4" Type="http://schemas.openxmlformats.org/officeDocument/2006/relationships/image" Target="../media/image108.png"/><Relationship Id="rId5" Type="http://schemas.openxmlformats.org/officeDocument/2006/relationships/image" Target="../media/image117.png"/><Relationship Id="rId6" Type="http://schemas.openxmlformats.org/officeDocument/2006/relationships/image" Target="../media/image10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15.png"/><Relationship Id="rId4" Type="http://schemas.openxmlformats.org/officeDocument/2006/relationships/image" Target="../media/image125.png"/><Relationship Id="rId5" Type="http://schemas.openxmlformats.org/officeDocument/2006/relationships/image" Target="../media/image1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14.png"/><Relationship Id="rId4" Type="http://schemas.openxmlformats.org/officeDocument/2006/relationships/image" Target="../media/image113.png"/><Relationship Id="rId5" Type="http://schemas.openxmlformats.org/officeDocument/2006/relationships/image" Target="../media/image119.png"/><Relationship Id="rId6" Type="http://schemas.openxmlformats.org/officeDocument/2006/relationships/image" Target="../media/image116.png"/><Relationship Id="rId7" Type="http://schemas.openxmlformats.org/officeDocument/2006/relationships/image" Target="../media/image120.png"/></Relationships>
</file>

<file path=ppt/slides/_rels/slide38.xml.rels><?xml version="1.0" encoding="UTF-8" standalone="yes"?><Relationships xmlns="http://schemas.openxmlformats.org/package/2006/relationships"><Relationship Id="rId40" Type="http://schemas.openxmlformats.org/officeDocument/2006/relationships/image" Target="../media/image155.png"/><Relationship Id="rId20" Type="http://schemas.openxmlformats.org/officeDocument/2006/relationships/image" Target="../media/image138.png"/><Relationship Id="rId42" Type="http://schemas.openxmlformats.org/officeDocument/2006/relationships/image" Target="../media/image154.jpg"/><Relationship Id="rId41" Type="http://schemas.openxmlformats.org/officeDocument/2006/relationships/image" Target="../media/image159.png"/><Relationship Id="rId22" Type="http://schemas.openxmlformats.org/officeDocument/2006/relationships/image" Target="../media/image135.png"/><Relationship Id="rId44" Type="http://schemas.openxmlformats.org/officeDocument/2006/relationships/image" Target="../media/image156.png"/><Relationship Id="rId21" Type="http://schemas.openxmlformats.org/officeDocument/2006/relationships/image" Target="../media/image132.png"/><Relationship Id="rId43" Type="http://schemas.openxmlformats.org/officeDocument/2006/relationships/image" Target="../media/image153.jpg"/><Relationship Id="rId24" Type="http://schemas.openxmlformats.org/officeDocument/2006/relationships/image" Target="../media/image147.png"/><Relationship Id="rId46" Type="http://schemas.openxmlformats.org/officeDocument/2006/relationships/image" Target="../media/image163.jpg"/><Relationship Id="rId23" Type="http://schemas.openxmlformats.org/officeDocument/2006/relationships/image" Target="../media/image142.png"/><Relationship Id="rId45" Type="http://schemas.openxmlformats.org/officeDocument/2006/relationships/image" Target="../media/image166.jp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26" Type="http://schemas.openxmlformats.org/officeDocument/2006/relationships/image" Target="../media/image151.png"/><Relationship Id="rId25" Type="http://schemas.openxmlformats.org/officeDocument/2006/relationships/image" Target="../media/image141.png"/><Relationship Id="rId28" Type="http://schemas.openxmlformats.org/officeDocument/2006/relationships/image" Target="../media/image146.png"/><Relationship Id="rId27" Type="http://schemas.openxmlformats.org/officeDocument/2006/relationships/image" Target="../media/image148.png"/><Relationship Id="rId5" Type="http://schemas.openxmlformats.org/officeDocument/2006/relationships/image" Target="../media/image134.png"/><Relationship Id="rId6" Type="http://schemas.openxmlformats.org/officeDocument/2006/relationships/image" Target="../media/image122.png"/><Relationship Id="rId29" Type="http://schemas.openxmlformats.org/officeDocument/2006/relationships/image" Target="../media/image144.png"/><Relationship Id="rId7" Type="http://schemas.openxmlformats.org/officeDocument/2006/relationships/image" Target="../media/image129.png"/><Relationship Id="rId8" Type="http://schemas.openxmlformats.org/officeDocument/2006/relationships/image" Target="../media/image126.png"/><Relationship Id="rId31" Type="http://schemas.openxmlformats.org/officeDocument/2006/relationships/image" Target="../media/image165.png"/><Relationship Id="rId30" Type="http://schemas.openxmlformats.org/officeDocument/2006/relationships/image" Target="../media/image143.png"/><Relationship Id="rId11" Type="http://schemas.openxmlformats.org/officeDocument/2006/relationships/image" Target="../media/image130.jpg"/><Relationship Id="rId33" Type="http://schemas.openxmlformats.org/officeDocument/2006/relationships/image" Target="../media/image160.png"/><Relationship Id="rId10" Type="http://schemas.openxmlformats.org/officeDocument/2006/relationships/image" Target="../media/image127.jpg"/><Relationship Id="rId32" Type="http://schemas.openxmlformats.org/officeDocument/2006/relationships/image" Target="../media/image149.png"/><Relationship Id="rId13" Type="http://schemas.openxmlformats.org/officeDocument/2006/relationships/image" Target="../media/image145.png"/><Relationship Id="rId35" Type="http://schemas.openxmlformats.org/officeDocument/2006/relationships/image" Target="../media/image150.png"/><Relationship Id="rId12" Type="http://schemas.openxmlformats.org/officeDocument/2006/relationships/image" Target="../media/image128.png"/><Relationship Id="rId34" Type="http://schemas.openxmlformats.org/officeDocument/2006/relationships/image" Target="../media/image157.png"/><Relationship Id="rId15" Type="http://schemas.openxmlformats.org/officeDocument/2006/relationships/image" Target="../media/image131.png"/><Relationship Id="rId37" Type="http://schemas.openxmlformats.org/officeDocument/2006/relationships/image" Target="../media/image161.png"/><Relationship Id="rId14" Type="http://schemas.openxmlformats.org/officeDocument/2006/relationships/image" Target="../media/image133.png"/><Relationship Id="rId36" Type="http://schemas.openxmlformats.org/officeDocument/2006/relationships/image" Target="../media/image162.png"/><Relationship Id="rId17" Type="http://schemas.openxmlformats.org/officeDocument/2006/relationships/image" Target="../media/image139.png"/><Relationship Id="rId39" Type="http://schemas.openxmlformats.org/officeDocument/2006/relationships/image" Target="../media/image169.png"/><Relationship Id="rId16" Type="http://schemas.openxmlformats.org/officeDocument/2006/relationships/image" Target="../media/image137.png"/><Relationship Id="rId38" Type="http://schemas.openxmlformats.org/officeDocument/2006/relationships/image" Target="../media/image152.png"/><Relationship Id="rId19" Type="http://schemas.openxmlformats.org/officeDocument/2006/relationships/image" Target="../media/image136.png"/><Relationship Id="rId18" Type="http://schemas.openxmlformats.org/officeDocument/2006/relationships/image" Target="../media/image1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8.jpg"/><Relationship Id="rId4" Type="http://schemas.openxmlformats.org/officeDocument/2006/relationships/image" Target="../media/image164.jpg"/><Relationship Id="rId5" Type="http://schemas.openxmlformats.org/officeDocument/2006/relationships/image" Target="../media/image16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70.png"/><Relationship Id="rId4" Type="http://schemas.openxmlformats.org/officeDocument/2006/relationships/image" Target="../media/image1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jgi.doe.gov/wp-content/uploads/2019/01/2019_JGI-Strategic-Plan.pdf" TargetMode="External"/><Relationship Id="rId4" Type="http://schemas.openxmlformats.org/officeDocument/2006/relationships/image" Target="../media/image1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71.jpg"/><Relationship Id="rId4" Type="http://schemas.openxmlformats.org/officeDocument/2006/relationships/hyperlink" Target="mailto:rwriley@lbl.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1.jpg"/><Relationship Id="rId10" Type="http://schemas.openxmlformats.org/officeDocument/2006/relationships/image" Target="../media/image22.png"/><Relationship Id="rId9" Type="http://schemas.openxmlformats.org/officeDocument/2006/relationships/image" Target="../media/image23.png"/><Relationship Id="rId5" Type="http://schemas.openxmlformats.org/officeDocument/2006/relationships/image" Target="../media/image9.jp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25.jpg"/><Relationship Id="rId13" Type="http://schemas.openxmlformats.org/officeDocument/2006/relationships/image" Target="../media/image28.jpg"/><Relationship Id="rId12"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9.jpg"/><Relationship Id="rId9" Type="http://schemas.openxmlformats.org/officeDocument/2006/relationships/image" Target="../media/image31.jpg"/><Relationship Id="rId14" Type="http://schemas.openxmlformats.org/officeDocument/2006/relationships/image" Target="../media/image34.png"/><Relationship Id="rId5" Type="http://schemas.openxmlformats.org/officeDocument/2006/relationships/image" Target="../media/image18.jpg"/><Relationship Id="rId6" Type="http://schemas.openxmlformats.org/officeDocument/2006/relationships/image" Target="../media/image24.jpg"/><Relationship Id="rId7" Type="http://schemas.openxmlformats.org/officeDocument/2006/relationships/image" Target="../media/image20.jpg"/><Relationship Id="rId8"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8.pn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9.png"/><Relationship Id="rId5" Type="http://schemas.openxmlformats.org/officeDocument/2006/relationships/image" Target="../media/image32.jpg"/><Relationship Id="rId6" Type="http://schemas.openxmlformats.org/officeDocument/2006/relationships/image" Target="../media/image96.png"/><Relationship Id="rId7" Type="http://schemas.openxmlformats.org/officeDocument/2006/relationships/image" Target="../media/image43.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0"/>
          <p:cNvSpPr txBox="1"/>
          <p:nvPr>
            <p:ph type="ctrTitle"/>
          </p:nvPr>
        </p:nvSpPr>
        <p:spPr>
          <a:xfrm>
            <a:off x="1989300" y="2905125"/>
            <a:ext cx="5338200" cy="1470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3200"/>
              <a:buFont typeface="Arial"/>
              <a:buNone/>
            </a:pPr>
            <a:r>
              <a:rPr lang="en-US"/>
              <a:t>Terabase-scale metagenomics and beyond at the DOE-JGI</a:t>
            </a:r>
            <a:endParaRPr/>
          </a:p>
        </p:txBody>
      </p:sp>
      <p:sp>
        <p:nvSpPr>
          <p:cNvPr id="83" name="Google Shape;83;p10"/>
          <p:cNvSpPr txBox="1"/>
          <p:nvPr>
            <p:ph idx="1" type="subTitle"/>
          </p:nvPr>
        </p:nvSpPr>
        <p:spPr>
          <a:xfrm>
            <a:off x="1989301" y="5335592"/>
            <a:ext cx="4376809" cy="107383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500"/>
              <a:buNone/>
            </a:pPr>
            <a:r>
              <a:rPr b="1" lang="en-US" sz="2800"/>
              <a:t>Robert Riley</a:t>
            </a:r>
            <a:endParaRPr/>
          </a:p>
          <a:p>
            <a:pPr indent="0" lvl="0" marL="0" rtl="0" algn="l">
              <a:spcBef>
                <a:spcPts val="0"/>
              </a:spcBef>
              <a:spcAft>
                <a:spcPts val="0"/>
              </a:spcAft>
              <a:buSzPts val="3500"/>
              <a:buNone/>
            </a:pPr>
            <a:r>
              <a:rPr lang="en-US"/>
              <a:t>22 Jul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9"/>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257175" rtl="0" algn="l">
              <a:spcBef>
                <a:spcPts val="0"/>
              </a:spcBef>
              <a:spcAft>
                <a:spcPts val="0"/>
              </a:spcAft>
              <a:buNone/>
            </a:pPr>
            <a:r>
              <a:rPr lang="en-US"/>
              <a:t>The unique problems of metagenome assembly</a:t>
            </a:r>
            <a:endParaRPr/>
          </a:p>
        </p:txBody>
      </p:sp>
      <p:sp>
        <p:nvSpPr>
          <p:cNvPr id="265" name="Google Shape;265;p19"/>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66" name="Google Shape;266;p19"/>
          <p:cNvGrpSpPr/>
          <p:nvPr/>
        </p:nvGrpSpPr>
        <p:grpSpPr>
          <a:xfrm>
            <a:off x="2963850" y="2212650"/>
            <a:ext cx="1438200" cy="1925100"/>
            <a:chOff x="6801375" y="1716200"/>
            <a:chExt cx="1438200" cy="1925100"/>
          </a:xfrm>
        </p:grpSpPr>
        <p:sp>
          <p:nvSpPr>
            <p:cNvPr id="267" name="Google Shape;267;p19"/>
            <p:cNvSpPr/>
            <p:nvPr/>
          </p:nvSpPr>
          <p:spPr>
            <a:xfrm>
              <a:off x="6908150" y="1716200"/>
              <a:ext cx="280200" cy="8406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7252250" y="1926450"/>
              <a:ext cx="280200" cy="630300"/>
            </a:xfrm>
            <a:prstGeom prst="rect">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7596325" y="2334050"/>
              <a:ext cx="280200" cy="222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7940425" y="2512425"/>
              <a:ext cx="280200" cy="4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1" name="Google Shape;271;p19"/>
            <p:cNvCxnSpPr/>
            <p:nvPr/>
          </p:nvCxnSpPr>
          <p:spPr>
            <a:xfrm flipH="1" rot="10800000">
              <a:off x="6854454" y="2631301"/>
              <a:ext cx="1385100" cy="600"/>
            </a:xfrm>
            <a:prstGeom prst="straightConnector1">
              <a:avLst/>
            </a:prstGeom>
            <a:noFill/>
            <a:ln cap="flat" cmpd="sng" w="28575">
              <a:solidFill>
                <a:srgbClr val="000000"/>
              </a:solidFill>
              <a:prstDash val="solid"/>
              <a:round/>
              <a:headEnd len="med" w="med" type="none"/>
              <a:tailEnd len="med" w="med" type="none"/>
            </a:ln>
          </p:spPr>
        </p:cxnSp>
        <p:sp>
          <p:nvSpPr>
            <p:cNvPr id="272" name="Google Shape;272;p19"/>
            <p:cNvSpPr txBox="1"/>
            <p:nvPr/>
          </p:nvSpPr>
          <p:spPr>
            <a:xfrm>
              <a:off x="6801375" y="2594600"/>
              <a:ext cx="1438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Varying abundance/</a:t>
              </a:r>
              <a:endParaRPr/>
            </a:p>
            <a:p>
              <a:pPr indent="0" lvl="0" marL="0" rtl="0" algn="l">
                <a:spcBef>
                  <a:spcPts val="0"/>
                </a:spcBef>
                <a:spcAft>
                  <a:spcPts val="0"/>
                </a:spcAft>
                <a:buNone/>
              </a:pPr>
              <a:r>
                <a:rPr lang="en-US"/>
                <a:t>community complexity</a:t>
              </a:r>
              <a:endParaRPr/>
            </a:p>
          </p:txBody>
        </p:sp>
      </p:grpSp>
      <p:grpSp>
        <p:nvGrpSpPr>
          <p:cNvPr id="273" name="Google Shape;273;p19"/>
          <p:cNvGrpSpPr/>
          <p:nvPr/>
        </p:nvGrpSpPr>
        <p:grpSpPr>
          <a:xfrm>
            <a:off x="503600" y="2232150"/>
            <a:ext cx="1886700" cy="2051225"/>
            <a:chOff x="4589875" y="999150"/>
            <a:chExt cx="1886700" cy="2051225"/>
          </a:xfrm>
        </p:grpSpPr>
        <p:grpSp>
          <p:nvGrpSpPr>
            <p:cNvPr id="274" name="Google Shape;274;p19"/>
            <p:cNvGrpSpPr/>
            <p:nvPr/>
          </p:nvGrpSpPr>
          <p:grpSpPr>
            <a:xfrm>
              <a:off x="4649850" y="999150"/>
              <a:ext cx="1826700" cy="1594200"/>
              <a:chOff x="889675" y="932925"/>
              <a:chExt cx="1826700" cy="1594200"/>
            </a:xfrm>
          </p:grpSpPr>
          <p:sp>
            <p:nvSpPr>
              <p:cNvPr id="275" name="Google Shape;275;p19"/>
              <p:cNvSpPr/>
              <p:nvPr/>
            </p:nvSpPr>
            <p:spPr>
              <a:xfrm>
                <a:off x="889675" y="11615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9"/>
              <p:cNvSpPr/>
              <p:nvPr/>
            </p:nvSpPr>
            <p:spPr>
              <a:xfrm>
                <a:off x="1270725" y="1511650"/>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2065625" y="1247000"/>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1573425" y="1295325"/>
                <a:ext cx="302700" cy="3090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1808125" y="1604325"/>
                <a:ext cx="302700" cy="3090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1573425" y="1870050"/>
                <a:ext cx="302700" cy="3090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1956475" y="1999725"/>
                <a:ext cx="302700" cy="3090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2145950" y="1664025"/>
                <a:ext cx="302700" cy="309000"/>
              </a:xfrm>
              <a:prstGeom prst="ellipse">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1190375" y="1913325"/>
                <a:ext cx="302700" cy="309000"/>
              </a:xfrm>
              <a:prstGeom prst="ellipse">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889675" y="15425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1270675" y="10091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1418975" y="2218125"/>
                <a:ext cx="302700" cy="3090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1727875" y="9329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413675" y="13139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19"/>
            <p:cNvSpPr txBox="1"/>
            <p:nvPr/>
          </p:nvSpPr>
          <p:spPr>
            <a:xfrm>
              <a:off x="4589875" y="2650175"/>
              <a:ext cx="188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Microbial community</a:t>
              </a:r>
              <a:endParaRPr/>
            </a:p>
          </p:txBody>
        </p:sp>
      </p:grpSp>
      <p:grpSp>
        <p:nvGrpSpPr>
          <p:cNvPr id="290" name="Google Shape;290;p19"/>
          <p:cNvGrpSpPr/>
          <p:nvPr/>
        </p:nvGrpSpPr>
        <p:grpSpPr>
          <a:xfrm>
            <a:off x="3138450" y="940550"/>
            <a:ext cx="2014950" cy="1329550"/>
            <a:chOff x="3226875" y="3294025"/>
            <a:chExt cx="2014950" cy="1329550"/>
          </a:xfrm>
        </p:grpSpPr>
        <p:grpSp>
          <p:nvGrpSpPr>
            <p:cNvPr id="291" name="Google Shape;291;p19"/>
            <p:cNvGrpSpPr/>
            <p:nvPr/>
          </p:nvGrpSpPr>
          <p:grpSpPr>
            <a:xfrm>
              <a:off x="4310550" y="3294025"/>
              <a:ext cx="931275" cy="943475"/>
              <a:chOff x="4386750" y="2989225"/>
              <a:chExt cx="931275" cy="943475"/>
            </a:xfrm>
          </p:grpSpPr>
          <p:sp>
            <p:nvSpPr>
              <p:cNvPr id="292" name="Google Shape;292;p19"/>
              <p:cNvSpPr/>
              <p:nvPr/>
            </p:nvSpPr>
            <p:spPr>
              <a:xfrm>
                <a:off x="4409925" y="2989225"/>
                <a:ext cx="908100" cy="927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4386750" y="2995200"/>
                <a:ext cx="923400" cy="917100"/>
              </a:xfrm>
              <a:prstGeom prst="arc">
                <a:avLst>
                  <a:gd fmla="val 20266008" name="adj1"/>
                  <a:gd fmla="val 21537676"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4386750" y="2995225"/>
                <a:ext cx="923400" cy="917100"/>
              </a:xfrm>
              <a:prstGeom prst="arc">
                <a:avLst>
                  <a:gd fmla="val 18135485" name="adj1"/>
                  <a:gd fmla="val 19347012"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4394625" y="2995200"/>
                <a:ext cx="923400" cy="937500"/>
              </a:xfrm>
              <a:prstGeom prst="arc">
                <a:avLst>
                  <a:gd fmla="val 969569" name="adj1"/>
                  <a:gd fmla="val 2174084"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19"/>
            <p:cNvGrpSpPr/>
            <p:nvPr/>
          </p:nvGrpSpPr>
          <p:grpSpPr>
            <a:xfrm>
              <a:off x="3226875" y="3297181"/>
              <a:ext cx="923400" cy="927000"/>
              <a:chOff x="3303075" y="3220981"/>
              <a:chExt cx="923400" cy="927000"/>
            </a:xfrm>
          </p:grpSpPr>
          <p:sp>
            <p:nvSpPr>
              <p:cNvPr id="297" name="Google Shape;297;p19"/>
              <p:cNvSpPr/>
              <p:nvPr/>
            </p:nvSpPr>
            <p:spPr>
              <a:xfrm>
                <a:off x="3315754" y="3220981"/>
                <a:ext cx="908100" cy="927000"/>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303075" y="3221800"/>
                <a:ext cx="923400" cy="917100"/>
              </a:xfrm>
              <a:prstGeom prst="arc">
                <a:avLst>
                  <a:gd fmla="val 20844977" name="adj1"/>
                  <a:gd fmla="val 21506997"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03075" y="3221800"/>
                <a:ext cx="923400" cy="917100"/>
              </a:xfrm>
              <a:prstGeom prst="arc">
                <a:avLst>
                  <a:gd fmla="val 18135485" name="adj1"/>
                  <a:gd fmla="val 18702478"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303075" y="3221800"/>
                <a:ext cx="923400" cy="917100"/>
              </a:xfrm>
              <a:prstGeom prst="arc">
                <a:avLst>
                  <a:gd fmla="val 16193778" name="adj1"/>
                  <a:gd fmla="val 16828623"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303075" y="3221800"/>
                <a:ext cx="923400" cy="917100"/>
              </a:xfrm>
              <a:prstGeom prst="arc">
                <a:avLst>
                  <a:gd fmla="val 17312504" name="adj1"/>
                  <a:gd fmla="val 17923744"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3303075" y="3221800"/>
                <a:ext cx="923400" cy="917100"/>
              </a:xfrm>
              <a:prstGeom prst="arc">
                <a:avLst>
                  <a:gd fmla="val 379710" name="adj1"/>
                  <a:gd fmla="val 945882" name="adj2"/>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3" name="Google Shape;303;p19"/>
            <p:cNvSpPr txBox="1"/>
            <p:nvPr/>
          </p:nvSpPr>
          <p:spPr>
            <a:xfrm>
              <a:off x="3591250" y="4223375"/>
              <a:ext cx="148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Repeat content</a:t>
              </a:r>
              <a:endParaRPr/>
            </a:p>
          </p:txBody>
        </p:sp>
      </p:grpSp>
      <p:grpSp>
        <p:nvGrpSpPr>
          <p:cNvPr id="304" name="Google Shape;304;p19"/>
          <p:cNvGrpSpPr/>
          <p:nvPr/>
        </p:nvGrpSpPr>
        <p:grpSpPr>
          <a:xfrm>
            <a:off x="3290850" y="4137150"/>
            <a:ext cx="3046550" cy="1470925"/>
            <a:chOff x="3214650" y="4822950"/>
            <a:chExt cx="3046550" cy="1470925"/>
          </a:xfrm>
        </p:grpSpPr>
        <p:grpSp>
          <p:nvGrpSpPr>
            <p:cNvPr id="305" name="Google Shape;305;p19"/>
            <p:cNvGrpSpPr/>
            <p:nvPr/>
          </p:nvGrpSpPr>
          <p:grpSpPr>
            <a:xfrm>
              <a:off x="3306775" y="4822950"/>
              <a:ext cx="1826700" cy="918600"/>
              <a:chOff x="889675" y="932925"/>
              <a:chExt cx="1826700" cy="918600"/>
            </a:xfrm>
          </p:grpSpPr>
          <p:sp>
            <p:nvSpPr>
              <p:cNvPr id="306" name="Google Shape;306;p19"/>
              <p:cNvSpPr/>
              <p:nvPr/>
            </p:nvSpPr>
            <p:spPr>
              <a:xfrm>
                <a:off x="889675" y="11615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1270725" y="1511650"/>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2065625" y="1247000"/>
                <a:ext cx="302700" cy="309000"/>
              </a:xfrm>
              <a:prstGeom prst="ellipse">
                <a:avLst/>
              </a:pr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889675" y="1542525"/>
                <a:ext cx="302700" cy="3090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1270675" y="1009125"/>
                <a:ext cx="302700" cy="309000"/>
              </a:xfrm>
              <a:prstGeom prst="ellipse">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1727875" y="9329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2413675" y="1313925"/>
                <a:ext cx="302700" cy="30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 name="Google Shape;313;p19"/>
            <p:cNvSpPr txBox="1"/>
            <p:nvPr/>
          </p:nvSpPr>
          <p:spPr>
            <a:xfrm>
              <a:off x="3326300" y="5951575"/>
              <a:ext cx="2934900" cy="34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14" name="Google Shape;314;p19"/>
            <p:cNvSpPr txBox="1"/>
            <p:nvPr/>
          </p:nvSpPr>
          <p:spPr>
            <a:xfrm>
              <a:off x="3214650" y="5728075"/>
              <a:ext cx="194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Strain heterogeneity</a:t>
              </a:r>
              <a:endParaRPr/>
            </a:p>
          </p:txBody>
        </p:sp>
      </p:grpSp>
      <p:grpSp>
        <p:nvGrpSpPr>
          <p:cNvPr id="315" name="Google Shape;315;p19"/>
          <p:cNvGrpSpPr/>
          <p:nvPr/>
        </p:nvGrpSpPr>
        <p:grpSpPr>
          <a:xfrm>
            <a:off x="8354150" y="3185601"/>
            <a:ext cx="3274325" cy="1873199"/>
            <a:chOff x="8354150" y="3185601"/>
            <a:chExt cx="3274325" cy="1873199"/>
          </a:xfrm>
        </p:grpSpPr>
        <p:grpSp>
          <p:nvGrpSpPr>
            <p:cNvPr id="316" name="Google Shape;316;p19"/>
            <p:cNvGrpSpPr/>
            <p:nvPr/>
          </p:nvGrpSpPr>
          <p:grpSpPr>
            <a:xfrm>
              <a:off x="9442675" y="3185601"/>
              <a:ext cx="2185800" cy="1873199"/>
              <a:chOff x="6775675" y="3109401"/>
              <a:chExt cx="2185800" cy="1873199"/>
            </a:xfrm>
          </p:grpSpPr>
          <p:grpSp>
            <p:nvGrpSpPr>
              <p:cNvPr id="317" name="Google Shape;317;p19"/>
              <p:cNvGrpSpPr/>
              <p:nvPr/>
            </p:nvGrpSpPr>
            <p:grpSpPr>
              <a:xfrm>
                <a:off x="6852179" y="3109401"/>
                <a:ext cx="1662425" cy="1173975"/>
                <a:chOff x="425429" y="3238401"/>
                <a:chExt cx="1662425" cy="1173975"/>
              </a:xfrm>
            </p:grpSpPr>
            <p:grpSp>
              <p:nvGrpSpPr>
                <p:cNvPr id="318" name="Google Shape;318;p19"/>
                <p:cNvGrpSpPr/>
                <p:nvPr/>
              </p:nvGrpSpPr>
              <p:grpSpPr>
                <a:xfrm>
                  <a:off x="1371704" y="3299476"/>
                  <a:ext cx="716150" cy="274700"/>
                  <a:chOff x="1219304" y="3299476"/>
                  <a:chExt cx="716150" cy="274700"/>
                </a:xfrm>
              </p:grpSpPr>
              <p:cxnSp>
                <p:nvCxnSpPr>
                  <p:cNvPr id="319" name="Google Shape;319;p19"/>
                  <p:cNvCxnSpPr/>
                  <p:nvPr/>
                </p:nvCxnSpPr>
                <p:spPr>
                  <a:xfrm flipH="1" rot="10800000">
                    <a:off x="1219304" y="3497376"/>
                    <a:ext cx="307800" cy="600"/>
                  </a:xfrm>
                  <a:prstGeom prst="straightConnector1">
                    <a:avLst/>
                  </a:prstGeom>
                  <a:noFill/>
                  <a:ln cap="flat" cmpd="sng" w="28575">
                    <a:solidFill>
                      <a:srgbClr val="4A86E8"/>
                    </a:solidFill>
                    <a:prstDash val="solid"/>
                    <a:round/>
                    <a:headEnd len="med" w="med" type="none"/>
                    <a:tailEnd len="med" w="med" type="none"/>
                  </a:ln>
                </p:spPr>
              </p:cxnSp>
              <p:cxnSp>
                <p:nvCxnSpPr>
                  <p:cNvPr id="320" name="Google Shape;320;p19"/>
                  <p:cNvCxnSpPr/>
                  <p:nvPr/>
                </p:nvCxnSpPr>
                <p:spPr>
                  <a:xfrm flipH="1" rot="10800000">
                    <a:off x="1626454" y="329947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21" name="Google Shape;321;p19"/>
                  <p:cNvCxnSpPr/>
                  <p:nvPr/>
                </p:nvCxnSpPr>
                <p:spPr>
                  <a:xfrm flipH="1" rot="10800000">
                    <a:off x="1524004" y="3573576"/>
                    <a:ext cx="307800" cy="600"/>
                  </a:xfrm>
                  <a:prstGeom prst="straightConnector1">
                    <a:avLst/>
                  </a:prstGeom>
                  <a:noFill/>
                  <a:ln cap="flat" cmpd="sng" w="28575">
                    <a:solidFill>
                      <a:srgbClr val="4A86E8"/>
                    </a:solidFill>
                    <a:prstDash val="solid"/>
                    <a:round/>
                    <a:headEnd len="med" w="med" type="none"/>
                    <a:tailEnd len="med" w="med" type="none"/>
                  </a:ln>
                </p:spPr>
              </p:cxnSp>
              <p:cxnSp>
                <p:nvCxnSpPr>
                  <p:cNvPr id="322" name="Google Shape;322;p19"/>
                  <p:cNvCxnSpPr/>
                  <p:nvPr/>
                </p:nvCxnSpPr>
                <p:spPr>
                  <a:xfrm flipH="1" rot="10800000">
                    <a:off x="1319854" y="3390851"/>
                    <a:ext cx="615600" cy="600"/>
                  </a:xfrm>
                  <a:prstGeom prst="straightConnector1">
                    <a:avLst/>
                  </a:prstGeom>
                  <a:noFill/>
                  <a:ln cap="flat" cmpd="sng" w="28575">
                    <a:solidFill>
                      <a:srgbClr val="4A86E8"/>
                    </a:solidFill>
                    <a:prstDash val="solid"/>
                    <a:round/>
                    <a:headEnd len="med" w="med" type="none"/>
                    <a:tailEnd len="med" w="med" type="none"/>
                  </a:ln>
                </p:spPr>
              </p:cxnSp>
              <p:cxnSp>
                <p:nvCxnSpPr>
                  <p:cNvPr id="323" name="Google Shape;323;p19"/>
                  <p:cNvCxnSpPr/>
                  <p:nvPr/>
                </p:nvCxnSpPr>
                <p:spPr>
                  <a:xfrm flipH="1" rot="10800000">
                    <a:off x="1677904" y="3482214"/>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24" name="Google Shape;324;p19"/>
                  <p:cNvCxnSpPr/>
                  <p:nvPr/>
                </p:nvCxnSpPr>
                <p:spPr>
                  <a:xfrm flipH="1" rot="10800000">
                    <a:off x="1416654" y="3307476"/>
                    <a:ext cx="153900" cy="600"/>
                  </a:xfrm>
                  <a:prstGeom prst="straightConnector1">
                    <a:avLst/>
                  </a:prstGeom>
                  <a:noFill/>
                  <a:ln cap="flat" cmpd="sng" w="28575">
                    <a:solidFill>
                      <a:srgbClr val="4A86E8"/>
                    </a:solidFill>
                    <a:prstDash val="solid"/>
                    <a:round/>
                    <a:headEnd len="med" w="med" type="none"/>
                    <a:tailEnd len="med" w="med" type="none"/>
                  </a:ln>
                </p:spPr>
              </p:cxnSp>
            </p:grpSp>
            <p:grpSp>
              <p:nvGrpSpPr>
                <p:cNvPr id="325" name="Google Shape;325;p19"/>
                <p:cNvGrpSpPr/>
                <p:nvPr/>
              </p:nvGrpSpPr>
              <p:grpSpPr>
                <a:xfrm>
                  <a:off x="695179" y="3566576"/>
                  <a:ext cx="383900" cy="252050"/>
                  <a:chOff x="685904" y="3688476"/>
                  <a:chExt cx="383900" cy="252050"/>
                </a:xfrm>
              </p:grpSpPr>
              <p:cxnSp>
                <p:nvCxnSpPr>
                  <p:cNvPr id="326" name="Google Shape;326;p19"/>
                  <p:cNvCxnSpPr/>
                  <p:nvPr/>
                </p:nvCxnSpPr>
                <p:spPr>
                  <a:xfrm flipH="1" rot="10800000">
                    <a:off x="685904" y="3802176"/>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27" name="Google Shape;327;p19"/>
                  <p:cNvCxnSpPr/>
                  <p:nvPr/>
                </p:nvCxnSpPr>
                <p:spPr>
                  <a:xfrm flipH="1" rot="10800000">
                    <a:off x="752829" y="3939926"/>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28" name="Google Shape;328;p19"/>
                  <p:cNvCxnSpPr/>
                  <p:nvPr/>
                </p:nvCxnSpPr>
                <p:spPr>
                  <a:xfrm flipH="1" rot="10800000">
                    <a:off x="915904" y="3787014"/>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29" name="Google Shape;329;p19"/>
                  <p:cNvCxnSpPr/>
                  <p:nvPr/>
                </p:nvCxnSpPr>
                <p:spPr>
                  <a:xfrm flipH="1" rot="10800000">
                    <a:off x="807054" y="3688476"/>
                    <a:ext cx="153900" cy="600"/>
                  </a:xfrm>
                  <a:prstGeom prst="straightConnector1">
                    <a:avLst/>
                  </a:prstGeom>
                  <a:noFill/>
                  <a:ln cap="flat" cmpd="sng" w="28575">
                    <a:solidFill>
                      <a:schemeClr val="accent4"/>
                    </a:solidFill>
                    <a:prstDash val="solid"/>
                    <a:round/>
                    <a:headEnd len="med" w="med" type="none"/>
                    <a:tailEnd len="med" w="med" type="none"/>
                  </a:ln>
                </p:spPr>
              </p:cxnSp>
            </p:grpSp>
            <p:grpSp>
              <p:nvGrpSpPr>
                <p:cNvPr id="330" name="Google Shape;330;p19"/>
                <p:cNvGrpSpPr/>
                <p:nvPr/>
              </p:nvGrpSpPr>
              <p:grpSpPr>
                <a:xfrm>
                  <a:off x="762104" y="4069476"/>
                  <a:ext cx="716150" cy="342900"/>
                  <a:chOff x="762104" y="4069476"/>
                  <a:chExt cx="716150" cy="342900"/>
                </a:xfrm>
              </p:grpSpPr>
              <p:cxnSp>
                <p:nvCxnSpPr>
                  <p:cNvPr id="331" name="Google Shape;331;p19"/>
                  <p:cNvCxnSpPr/>
                  <p:nvPr/>
                </p:nvCxnSpPr>
                <p:spPr>
                  <a:xfrm flipH="1" rot="10800000">
                    <a:off x="762104" y="4259376"/>
                    <a:ext cx="307800" cy="600"/>
                  </a:xfrm>
                  <a:prstGeom prst="straightConnector1">
                    <a:avLst/>
                  </a:prstGeom>
                  <a:noFill/>
                  <a:ln cap="flat" cmpd="sng" w="28575">
                    <a:solidFill>
                      <a:schemeClr val="accent3"/>
                    </a:solidFill>
                    <a:prstDash val="solid"/>
                    <a:round/>
                    <a:headEnd len="med" w="med" type="none"/>
                    <a:tailEnd len="med" w="med" type="none"/>
                  </a:ln>
                </p:spPr>
              </p:cxnSp>
              <p:cxnSp>
                <p:nvCxnSpPr>
                  <p:cNvPr id="332" name="Google Shape;332;p19"/>
                  <p:cNvCxnSpPr/>
                  <p:nvPr/>
                </p:nvCxnSpPr>
                <p:spPr>
                  <a:xfrm flipH="1" rot="10800000">
                    <a:off x="914504" y="4411776"/>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33" name="Google Shape;333;p19"/>
                  <p:cNvCxnSpPr/>
                  <p:nvPr/>
                </p:nvCxnSpPr>
                <p:spPr>
                  <a:xfrm flipH="1" rot="10800000">
                    <a:off x="1066804" y="4335576"/>
                    <a:ext cx="307800" cy="600"/>
                  </a:xfrm>
                  <a:prstGeom prst="straightConnector1">
                    <a:avLst/>
                  </a:prstGeom>
                  <a:noFill/>
                  <a:ln cap="flat" cmpd="sng" w="28575">
                    <a:solidFill>
                      <a:schemeClr val="accent3"/>
                    </a:solidFill>
                    <a:prstDash val="solid"/>
                    <a:round/>
                    <a:headEnd len="med" w="med" type="none"/>
                    <a:tailEnd len="med" w="med" type="none"/>
                  </a:ln>
                </p:spPr>
              </p:cxnSp>
              <p:cxnSp>
                <p:nvCxnSpPr>
                  <p:cNvPr id="334" name="Google Shape;334;p19"/>
                  <p:cNvCxnSpPr/>
                  <p:nvPr/>
                </p:nvCxnSpPr>
                <p:spPr>
                  <a:xfrm flipH="1" rot="10800000">
                    <a:off x="862654" y="4152851"/>
                    <a:ext cx="615600" cy="600"/>
                  </a:xfrm>
                  <a:prstGeom prst="straightConnector1">
                    <a:avLst/>
                  </a:prstGeom>
                  <a:noFill/>
                  <a:ln cap="flat" cmpd="sng" w="28575">
                    <a:solidFill>
                      <a:schemeClr val="accent3"/>
                    </a:solidFill>
                    <a:prstDash val="solid"/>
                    <a:round/>
                    <a:headEnd len="med" w="med" type="none"/>
                    <a:tailEnd len="med" w="med" type="none"/>
                  </a:ln>
                </p:spPr>
              </p:cxnSp>
              <p:cxnSp>
                <p:nvCxnSpPr>
                  <p:cNvPr id="335" name="Google Shape;335;p19"/>
                  <p:cNvCxnSpPr/>
                  <p:nvPr/>
                </p:nvCxnSpPr>
                <p:spPr>
                  <a:xfrm flipH="1" rot="10800000">
                    <a:off x="1220704" y="4244214"/>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36" name="Google Shape;336;p19"/>
                  <p:cNvCxnSpPr/>
                  <p:nvPr/>
                </p:nvCxnSpPr>
                <p:spPr>
                  <a:xfrm flipH="1" rot="10800000">
                    <a:off x="959454" y="4069476"/>
                    <a:ext cx="153900" cy="600"/>
                  </a:xfrm>
                  <a:prstGeom prst="straightConnector1">
                    <a:avLst/>
                  </a:prstGeom>
                  <a:noFill/>
                  <a:ln cap="flat" cmpd="sng" w="28575">
                    <a:solidFill>
                      <a:schemeClr val="accent3"/>
                    </a:solidFill>
                    <a:prstDash val="solid"/>
                    <a:round/>
                    <a:headEnd len="med" w="med" type="none"/>
                    <a:tailEnd len="med" w="med" type="none"/>
                  </a:ln>
                </p:spPr>
              </p:cxnSp>
            </p:grpSp>
            <p:grpSp>
              <p:nvGrpSpPr>
                <p:cNvPr id="337" name="Google Shape;337;p19"/>
                <p:cNvGrpSpPr/>
                <p:nvPr/>
              </p:nvGrpSpPr>
              <p:grpSpPr>
                <a:xfrm>
                  <a:off x="425429" y="3238401"/>
                  <a:ext cx="923400" cy="91975"/>
                  <a:chOff x="405454" y="3147076"/>
                  <a:chExt cx="923400" cy="91975"/>
                </a:xfrm>
              </p:grpSpPr>
              <p:cxnSp>
                <p:nvCxnSpPr>
                  <p:cNvPr id="338" name="Google Shape;338;p19"/>
                  <p:cNvCxnSpPr/>
                  <p:nvPr/>
                </p:nvCxnSpPr>
                <p:spPr>
                  <a:xfrm flipH="1" rot="10800000">
                    <a:off x="763504" y="3147076"/>
                    <a:ext cx="461700" cy="600"/>
                  </a:xfrm>
                  <a:prstGeom prst="straightConnector1">
                    <a:avLst/>
                  </a:prstGeom>
                  <a:noFill/>
                  <a:ln cap="flat" cmpd="sng" w="28575">
                    <a:solidFill>
                      <a:srgbClr val="FF0000"/>
                    </a:solidFill>
                    <a:prstDash val="solid"/>
                    <a:round/>
                    <a:headEnd len="med" w="med" type="none"/>
                    <a:tailEnd len="med" w="med" type="none"/>
                  </a:ln>
                </p:spPr>
              </p:cxnSp>
              <p:cxnSp>
                <p:nvCxnSpPr>
                  <p:cNvPr id="339" name="Google Shape;339;p19"/>
                  <p:cNvCxnSpPr/>
                  <p:nvPr/>
                </p:nvCxnSpPr>
                <p:spPr>
                  <a:xfrm flipH="1" rot="10800000">
                    <a:off x="405454" y="3238451"/>
                    <a:ext cx="923400" cy="600"/>
                  </a:xfrm>
                  <a:prstGeom prst="straightConnector1">
                    <a:avLst/>
                  </a:prstGeom>
                  <a:noFill/>
                  <a:ln cap="flat" cmpd="sng" w="28575">
                    <a:solidFill>
                      <a:srgbClr val="FF0000"/>
                    </a:solidFill>
                    <a:prstDash val="solid"/>
                    <a:round/>
                    <a:headEnd len="med" w="med" type="none"/>
                    <a:tailEnd len="med" w="med" type="none"/>
                  </a:ln>
                </p:spPr>
              </p:cxnSp>
              <p:cxnSp>
                <p:nvCxnSpPr>
                  <p:cNvPr id="340" name="Google Shape;340;p19"/>
                  <p:cNvCxnSpPr/>
                  <p:nvPr/>
                </p:nvCxnSpPr>
                <p:spPr>
                  <a:xfrm flipH="1" rot="10800000">
                    <a:off x="502254" y="3155076"/>
                    <a:ext cx="153900" cy="600"/>
                  </a:xfrm>
                  <a:prstGeom prst="straightConnector1">
                    <a:avLst/>
                  </a:prstGeom>
                  <a:noFill/>
                  <a:ln cap="flat" cmpd="sng" w="28575">
                    <a:solidFill>
                      <a:srgbClr val="FF0000"/>
                    </a:solidFill>
                    <a:prstDash val="solid"/>
                    <a:round/>
                    <a:headEnd len="med" w="med" type="none"/>
                    <a:tailEnd len="med" w="med" type="none"/>
                  </a:ln>
                </p:spPr>
              </p:cxnSp>
            </p:grpSp>
          </p:grpSp>
          <p:sp>
            <p:nvSpPr>
              <p:cNvPr id="341" name="Google Shape;341;p19"/>
              <p:cNvSpPr txBox="1"/>
              <p:nvPr/>
            </p:nvSpPr>
            <p:spPr>
              <a:xfrm>
                <a:off x="6775675" y="4367000"/>
                <a:ext cx="2185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Incomplete/fragmented assemblies</a:t>
                </a:r>
                <a:endParaRPr/>
              </a:p>
            </p:txBody>
          </p:sp>
        </p:grpSp>
        <p:sp>
          <p:nvSpPr>
            <p:cNvPr id="342" name="Google Shape;342;p19"/>
            <p:cNvSpPr/>
            <p:nvPr/>
          </p:nvSpPr>
          <p:spPr>
            <a:xfrm>
              <a:off x="8354150" y="3770650"/>
              <a:ext cx="1187100" cy="4791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Assemble</a:t>
              </a:r>
              <a:endParaRPr/>
            </a:p>
          </p:txBody>
        </p:sp>
      </p:grpSp>
      <p:grpSp>
        <p:nvGrpSpPr>
          <p:cNvPr id="343" name="Google Shape;343;p19"/>
          <p:cNvGrpSpPr/>
          <p:nvPr/>
        </p:nvGrpSpPr>
        <p:grpSpPr>
          <a:xfrm>
            <a:off x="5475477" y="848075"/>
            <a:ext cx="2331673" cy="1879224"/>
            <a:chOff x="5856477" y="848075"/>
            <a:chExt cx="2331673" cy="1879224"/>
          </a:xfrm>
        </p:grpSpPr>
        <p:grpSp>
          <p:nvGrpSpPr>
            <p:cNvPr id="344" name="Google Shape;344;p19"/>
            <p:cNvGrpSpPr/>
            <p:nvPr/>
          </p:nvGrpSpPr>
          <p:grpSpPr>
            <a:xfrm>
              <a:off x="5882656" y="848075"/>
              <a:ext cx="2305494" cy="1879224"/>
              <a:chOff x="5425456" y="848075"/>
              <a:chExt cx="2305494" cy="1879224"/>
            </a:xfrm>
          </p:grpSpPr>
          <p:grpSp>
            <p:nvGrpSpPr>
              <p:cNvPr id="345" name="Google Shape;345;p19"/>
              <p:cNvGrpSpPr/>
              <p:nvPr/>
            </p:nvGrpSpPr>
            <p:grpSpPr>
              <a:xfrm>
                <a:off x="6222325" y="848075"/>
                <a:ext cx="1508625" cy="1879224"/>
                <a:chOff x="6984325" y="771875"/>
                <a:chExt cx="1508625" cy="1879224"/>
              </a:xfrm>
            </p:grpSpPr>
            <p:pic>
              <p:nvPicPr>
                <p:cNvPr id="346" name="Google Shape;346;p19"/>
                <p:cNvPicPr preferRelativeResize="0"/>
                <p:nvPr/>
              </p:nvPicPr>
              <p:blipFill>
                <a:blip r:embed="rId3">
                  <a:alphaModFix/>
                </a:blip>
                <a:stretch>
                  <a:fillRect/>
                </a:stretch>
              </p:blipFill>
              <p:spPr>
                <a:xfrm>
                  <a:off x="6984325" y="2061475"/>
                  <a:ext cx="1508625" cy="589624"/>
                </a:xfrm>
                <a:prstGeom prst="rect">
                  <a:avLst/>
                </a:prstGeom>
                <a:noFill/>
                <a:ln>
                  <a:noFill/>
                </a:ln>
              </p:spPr>
            </p:pic>
            <p:pic>
              <p:nvPicPr>
                <p:cNvPr id="347" name="Google Shape;347;p19"/>
                <p:cNvPicPr preferRelativeResize="0"/>
                <p:nvPr/>
              </p:nvPicPr>
              <p:blipFill>
                <a:blip r:embed="rId4">
                  <a:alphaModFix/>
                </a:blip>
                <a:stretch>
                  <a:fillRect/>
                </a:stretch>
              </p:blipFill>
              <p:spPr>
                <a:xfrm>
                  <a:off x="6984325" y="771875"/>
                  <a:ext cx="1438175" cy="1477577"/>
                </a:xfrm>
                <a:prstGeom prst="rect">
                  <a:avLst/>
                </a:prstGeom>
                <a:noFill/>
                <a:ln>
                  <a:noFill/>
                </a:ln>
              </p:spPr>
            </p:pic>
          </p:grpSp>
          <p:sp>
            <p:nvSpPr>
              <p:cNvPr id="348" name="Google Shape;348;p19"/>
              <p:cNvSpPr/>
              <p:nvPr/>
            </p:nvSpPr>
            <p:spPr>
              <a:xfrm rot="7156018">
                <a:off x="5533488" y="1190510"/>
                <a:ext cx="774080" cy="701212"/>
              </a:xfrm>
              <a:prstGeom prst="lightningBol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19"/>
            <p:cNvSpPr txBox="1"/>
            <p:nvPr/>
          </p:nvSpPr>
          <p:spPr>
            <a:xfrm rot="-352657">
              <a:off x="5873997" y="1614478"/>
              <a:ext cx="1095660" cy="40018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Long reads</a:t>
              </a:r>
              <a:endParaRPr/>
            </a:p>
          </p:txBody>
        </p:sp>
      </p:grpSp>
      <p:grpSp>
        <p:nvGrpSpPr>
          <p:cNvPr id="350" name="Google Shape;350;p19"/>
          <p:cNvGrpSpPr/>
          <p:nvPr/>
        </p:nvGrpSpPr>
        <p:grpSpPr>
          <a:xfrm>
            <a:off x="5379625" y="3630651"/>
            <a:ext cx="2755479" cy="779888"/>
            <a:chOff x="5379625" y="3630651"/>
            <a:chExt cx="2755479" cy="779888"/>
          </a:xfrm>
        </p:grpSpPr>
        <p:grpSp>
          <p:nvGrpSpPr>
            <p:cNvPr id="351" name="Google Shape;351;p19"/>
            <p:cNvGrpSpPr/>
            <p:nvPr/>
          </p:nvGrpSpPr>
          <p:grpSpPr>
            <a:xfrm>
              <a:off x="6852454" y="3630651"/>
              <a:ext cx="1282650" cy="779888"/>
              <a:chOff x="2913929" y="3722926"/>
              <a:chExt cx="1282650" cy="779888"/>
            </a:xfrm>
          </p:grpSpPr>
          <p:cxnSp>
            <p:nvCxnSpPr>
              <p:cNvPr id="352" name="Google Shape;352;p19"/>
              <p:cNvCxnSpPr/>
              <p:nvPr/>
            </p:nvCxnSpPr>
            <p:spPr>
              <a:xfrm flipH="1" rot="10800000">
                <a:off x="3716729" y="3917301"/>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53" name="Google Shape;353;p19"/>
              <p:cNvCxnSpPr/>
              <p:nvPr/>
            </p:nvCxnSpPr>
            <p:spPr>
              <a:xfrm flipH="1" rot="10800000">
                <a:off x="3241679" y="3971926"/>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54" name="Google Shape;354;p19"/>
              <p:cNvCxnSpPr/>
              <p:nvPr/>
            </p:nvCxnSpPr>
            <p:spPr>
              <a:xfrm flipH="1" rot="10800000">
                <a:off x="3759854" y="3795014"/>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55" name="Google Shape;355;p19"/>
              <p:cNvCxnSpPr/>
              <p:nvPr/>
            </p:nvCxnSpPr>
            <p:spPr>
              <a:xfrm flipH="1" rot="10800000">
                <a:off x="3562829" y="3779701"/>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56" name="Google Shape;356;p19"/>
              <p:cNvCxnSpPr/>
              <p:nvPr/>
            </p:nvCxnSpPr>
            <p:spPr>
              <a:xfrm flipH="1" rot="10800000">
                <a:off x="3692929" y="423707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57" name="Google Shape;357;p19"/>
              <p:cNvCxnSpPr/>
              <p:nvPr/>
            </p:nvCxnSpPr>
            <p:spPr>
              <a:xfrm flipH="1" rot="10800000">
                <a:off x="3759854" y="437482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58" name="Google Shape;358;p19"/>
              <p:cNvCxnSpPr/>
              <p:nvPr/>
            </p:nvCxnSpPr>
            <p:spPr>
              <a:xfrm flipH="1" rot="10800000">
                <a:off x="3922929" y="4221914"/>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59" name="Google Shape;359;p19"/>
              <p:cNvCxnSpPr/>
              <p:nvPr/>
            </p:nvCxnSpPr>
            <p:spPr>
              <a:xfrm flipH="1" rot="10800000">
                <a:off x="3814079" y="412337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0" name="Google Shape;360;p19"/>
              <p:cNvCxnSpPr/>
              <p:nvPr/>
            </p:nvCxnSpPr>
            <p:spPr>
              <a:xfrm flipH="1" rot="10800000">
                <a:off x="3862679" y="385607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1" name="Google Shape;361;p19"/>
              <p:cNvCxnSpPr/>
              <p:nvPr/>
            </p:nvCxnSpPr>
            <p:spPr>
              <a:xfrm flipH="1" rot="10800000">
                <a:off x="3972979" y="40162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2" name="Google Shape;362;p19"/>
              <p:cNvCxnSpPr/>
              <p:nvPr/>
            </p:nvCxnSpPr>
            <p:spPr>
              <a:xfrm flipH="1" rot="10800000">
                <a:off x="4042679" y="3867564"/>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3" name="Google Shape;363;p19"/>
              <p:cNvCxnSpPr/>
              <p:nvPr/>
            </p:nvCxnSpPr>
            <p:spPr>
              <a:xfrm flipH="1" rot="10800000">
                <a:off x="3945054" y="378522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4" name="Google Shape;364;p19"/>
              <p:cNvCxnSpPr/>
              <p:nvPr/>
            </p:nvCxnSpPr>
            <p:spPr>
              <a:xfrm flipH="1" rot="10800000">
                <a:off x="3540529" y="391455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5" name="Google Shape;365;p19"/>
              <p:cNvCxnSpPr/>
              <p:nvPr/>
            </p:nvCxnSpPr>
            <p:spPr>
              <a:xfrm flipH="1" rot="10800000">
                <a:off x="3429829" y="39637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6" name="Google Shape;366;p19"/>
              <p:cNvCxnSpPr/>
              <p:nvPr/>
            </p:nvCxnSpPr>
            <p:spPr>
              <a:xfrm flipH="1" rot="10800000">
                <a:off x="3661679" y="384712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7" name="Google Shape;367;p19"/>
              <p:cNvCxnSpPr/>
              <p:nvPr/>
            </p:nvCxnSpPr>
            <p:spPr>
              <a:xfrm flipH="1" rot="10800000">
                <a:off x="3456154" y="38654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68" name="Google Shape;368;p19"/>
              <p:cNvCxnSpPr/>
              <p:nvPr/>
            </p:nvCxnSpPr>
            <p:spPr>
              <a:xfrm flipH="1" rot="10800000">
                <a:off x="3317779" y="4083351"/>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69" name="Google Shape;369;p19"/>
              <p:cNvCxnSpPr/>
              <p:nvPr/>
            </p:nvCxnSpPr>
            <p:spPr>
              <a:xfrm flipH="1" rot="10800000">
                <a:off x="3368404" y="4211851"/>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70" name="Google Shape;370;p19"/>
              <p:cNvCxnSpPr/>
              <p:nvPr/>
            </p:nvCxnSpPr>
            <p:spPr>
              <a:xfrm flipH="1" rot="10800000">
                <a:off x="3627654" y="4126639"/>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71" name="Google Shape;371;p19"/>
              <p:cNvCxnSpPr/>
              <p:nvPr/>
            </p:nvCxnSpPr>
            <p:spPr>
              <a:xfrm flipH="1" rot="10800000">
                <a:off x="3518804" y="4028101"/>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72" name="Google Shape;372;p19"/>
              <p:cNvCxnSpPr/>
              <p:nvPr/>
            </p:nvCxnSpPr>
            <p:spPr>
              <a:xfrm flipH="1" rot="10800000">
                <a:off x="3862679" y="4176326"/>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73" name="Google Shape;373;p19"/>
              <p:cNvCxnSpPr/>
              <p:nvPr/>
            </p:nvCxnSpPr>
            <p:spPr>
              <a:xfrm flipH="1" rot="10800000">
                <a:off x="3922929" y="4277414"/>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74" name="Google Shape;374;p19"/>
              <p:cNvCxnSpPr/>
              <p:nvPr/>
            </p:nvCxnSpPr>
            <p:spPr>
              <a:xfrm flipH="1" rot="10800000">
                <a:off x="3997629" y="4125014"/>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75" name="Google Shape;375;p19"/>
              <p:cNvCxnSpPr/>
              <p:nvPr/>
            </p:nvCxnSpPr>
            <p:spPr>
              <a:xfrm flipH="1" rot="10800000">
                <a:off x="3930254" y="4069526"/>
                <a:ext cx="153900" cy="600"/>
              </a:xfrm>
              <a:prstGeom prst="straightConnector1">
                <a:avLst/>
              </a:prstGeom>
              <a:noFill/>
              <a:ln cap="flat" cmpd="sng" w="28575">
                <a:solidFill>
                  <a:schemeClr val="accent3"/>
                </a:solidFill>
                <a:prstDash val="solid"/>
                <a:round/>
                <a:headEnd len="med" w="med" type="none"/>
                <a:tailEnd len="med" w="med" type="none"/>
              </a:ln>
            </p:spPr>
          </p:cxnSp>
          <p:cxnSp>
            <p:nvCxnSpPr>
              <p:cNvPr id="376" name="Google Shape;376;p19"/>
              <p:cNvCxnSpPr/>
              <p:nvPr/>
            </p:nvCxnSpPr>
            <p:spPr>
              <a:xfrm flipH="1" rot="10800000">
                <a:off x="3650079" y="442727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77" name="Google Shape;377;p19"/>
              <p:cNvCxnSpPr/>
              <p:nvPr/>
            </p:nvCxnSpPr>
            <p:spPr>
              <a:xfrm flipH="1" rot="10800000">
                <a:off x="3231879" y="442757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78" name="Google Shape;378;p19"/>
              <p:cNvCxnSpPr/>
              <p:nvPr/>
            </p:nvCxnSpPr>
            <p:spPr>
              <a:xfrm flipH="1" rot="10800000">
                <a:off x="3967979" y="4332914"/>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79" name="Google Shape;379;p19"/>
              <p:cNvCxnSpPr/>
              <p:nvPr/>
            </p:nvCxnSpPr>
            <p:spPr>
              <a:xfrm flipH="1" rot="10800000">
                <a:off x="3702454" y="430047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80" name="Google Shape;380;p19"/>
              <p:cNvCxnSpPr/>
              <p:nvPr/>
            </p:nvCxnSpPr>
            <p:spPr>
              <a:xfrm flipH="1" rot="10800000">
                <a:off x="3837004" y="397097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1" name="Google Shape;381;p19"/>
              <p:cNvCxnSpPr/>
              <p:nvPr/>
            </p:nvCxnSpPr>
            <p:spPr>
              <a:xfrm flipH="1" rot="10800000">
                <a:off x="3769129" y="40206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2" name="Google Shape;382;p19"/>
              <p:cNvCxnSpPr/>
              <p:nvPr/>
            </p:nvCxnSpPr>
            <p:spPr>
              <a:xfrm flipH="1" rot="10800000">
                <a:off x="3905079" y="3917114"/>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3" name="Google Shape;383;p19"/>
              <p:cNvCxnSpPr/>
              <p:nvPr/>
            </p:nvCxnSpPr>
            <p:spPr>
              <a:xfrm flipH="1" rot="10800000">
                <a:off x="4016579" y="3966664"/>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4" name="Google Shape;384;p19"/>
              <p:cNvCxnSpPr/>
              <p:nvPr/>
            </p:nvCxnSpPr>
            <p:spPr>
              <a:xfrm flipH="1" rot="10800000">
                <a:off x="3248679" y="430447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5" name="Google Shape;385;p19"/>
              <p:cNvCxnSpPr/>
              <p:nvPr/>
            </p:nvCxnSpPr>
            <p:spPr>
              <a:xfrm flipH="1" rot="10800000">
                <a:off x="3105654" y="436387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6" name="Google Shape;386;p19"/>
              <p:cNvCxnSpPr/>
              <p:nvPr/>
            </p:nvCxnSpPr>
            <p:spPr>
              <a:xfrm flipH="1" rot="10800000">
                <a:off x="3471679" y="4321914"/>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7" name="Google Shape;387;p19"/>
              <p:cNvCxnSpPr/>
              <p:nvPr/>
            </p:nvCxnSpPr>
            <p:spPr>
              <a:xfrm flipH="1" rot="10800000">
                <a:off x="3368404" y="41506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88" name="Google Shape;388;p19"/>
              <p:cNvCxnSpPr/>
              <p:nvPr/>
            </p:nvCxnSpPr>
            <p:spPr>
              <a:xfrm flipH="1" rot="10800000">
                <a:off x="3120204" y="4035139"/>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89" name="Google Shape;389;p19"/>
              <p:cNvCxnSpPr/>
              <p:nvPr/>
            </p:nvCxnSpPr>
            <p:spPr>
              <a:xfrm flipH="1" rot="10800000">
                <a:off x="3177654" y="416967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90" name="Google Shape;390;p19"/>
              <p:cNvCxnSpPr/>
              <p:nvPr/>
            </p:nvCxnSpPr>
            <p:spPr>
              <a:xfrm flipH="1" rot="10800000">
                <a:off x="3340729" y="4016764"/>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91" name="Google Shape;391;p19"/>
              <p:cNvCxnSpPr/>
              <p:nvPr/>
            </p:nvCxnSpPr>
            <p:spPr>
              <a:xfrm flipH="1" rot="10800000">
                <a:off x="3231879" y="391822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392" name="Google Shape;392;p19"/>
              <p:cNvCxnSpPr/>
              <p:nvPr/>
            </p:nvCxnSpPr>
            <p:spPr>
              <a:xfrm flipH="1" rot="10800000">
                <a:off x="3001204" y="4155201"/>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93" name="Google Shape;393;p19"/>
              <p:cNvCxnSpPr/>
              <p:nvPr/>
            </p:nvCxnSpPr>
            <p:spPr>
              <a:xfrm flipH="1" rot="10800000">
                <a:off x="3471679" y="4257239"/>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94" name="Google Shape;394;p19"/>
              <p:cNvCxnSpPr/>
              <p:nvPr/>
            </p:nvCxnSpPr>
            <p:spPr>
              <a:xfrm flipH="1" rot="10800000">
                <a:off x="3317779" y="4366026"/>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95" name="Google Shape;395;p19"/>
              <p:cNvCxnSpPr/>
              <p:nvPr/>
            </p:nvCxnSpPr>
            <p:spPr>
              <a:xfrm flipH="1" rot="10800000">
                <a:off x="3549779" y="4363876"/>
                <a:ext cx="153900" cy="600"/>
              </a:xfrm>
              <a:prstGeom prst="straightConnector1">
                <a:avLst/>
              </a:prstGeom>
              <a:noFill/>
              <a:ln cap="flat" cmpd="sng" w="28575">
                <a:solidFill>
                  <a:schemeClr val="accent4"/>
                </a:solidFill>
                <a:prstDash val="solid"/>
                <a:round/>
                <a:headEnd len="med" w="med" type="none"/>
                <a:tailEnd len="med" w="med" type="none"/>
              </a:ln>
            </p:spPr>
          </p:cxnSp>
          <p:cxnSp>
            <p:nvCxnSpPr>
              <p:cNvPr id="396" name="Google Shape;396;p19"/>
              <p:cNvCxnSpPr/>
              <p:nvPr/>
            </p:nvCxnSpPr>
            <p:spPr>
              <a:xfrm flipH="1" rot="10800000">
                <a:off x="3067829" y="38668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97" name="Google Shape;397;p19"/>
              <p:cNvCxnSpPr/>
              <p:nvPr/>
            </p:nvCxnSpPr>
            <p:spPr>
              <a:xfrm flipH="1" rot="10800000">
                <a:off x="2956829" y="39655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98" name="Google Shape;398;p19"/>
              <p:cNvCxnSpPr/>
              <p:nvPr/>
            </p:nvCxnSpPr>
            <p:spPr>
              <a:xfrm flipH="1" rot="10800000">
                <a:off x="3255704" y="386250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399" name="Google Shape;399;p19"/>
              <p:cNvCxnSpPr/>
              <p:nvPr/>
            </p:nvCxnSpPr>
            <p:spPr>
              <a:xfrm flipH="1" rot="10800000">
                <a:off x="3340729" y="379325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00" name="Google Shape;400;p19"/>
              <p:cNvCxnSpPr/>
              <p:nvPr/>
            </p:nvCxnSpPr>
            <p:spPr>
              <a:xfrm flipH="1" rot="10800000">
                <a:off x="3504804" y="408502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1" name="Google Shape;401;p19"/>
              <p:cNvCxnSpPr/>
              <p:nvPr/>
            </p:nvCxnSpPr>
            <p:spPr>
              <a:xfrm flipH="1" rot="10800000">
                <a:off x="3556479" y="4188089"/>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2" name="Google Shape;402;p19"/>
              <p:cNvCxnSpPr/>
              <p:nvPr/>
            </p:nvCxnSpPr>
            <p:spPr>
              <a:xfrm flipH="1" rot="10800000">
                <a:off x="3734804" y="4069864"/>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3" name="Google Shape;403;p19"/>
              <p:cNvCxnSpPr/>
              <p:nvPr/>
            </p:nvCxnSpPr>
            <p:spPr>
              <a:xfrm flipH="1" rot="10800000">
                <a:off x="3625954" y="397132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4" name="Google Shape;404;p19"/>
              <p:cNvCxnSpPr/>
              <p:nvPr/>
            </p:nvCxnSpPr>
            <p:spPr>
              <a:xfrm flipH="1" rot="10800000">
                <a:off x="2984504" y="4212051"/>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5" name="Google Shape;405;p19"/>
              <p:cNvCxnSpPr/>
              <p:nvPr/>
            </p:nvCxnSpPr>
            <p:spPr>
              <a:xfrm flipH="1" rot="10800000">
                <a:off x="3035079" y="4283376"/>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6" name="Google Shape;406;p19"/>
              <p:cNvCxnSpPr/>
              <p:nvPr/>
            </p:nvCxnSpPr>
            <p:spPr>
              <a:xfrm flipH="1" rot="10800000">
                <a:off x="3163879" y="4237064"/>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7" name="Google Shape;407;p19"/>
              <p:cNvCxnSpPr/>
              <p:nvPr/>
            </p:nvCxnSpPr>
            <p:spPr>
              <a:xfrm flipH="1" rot="10800000">
                <a:off x="3105654" y="4098351"/>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08" name="Google Shape;408;p19"/>
              <p:cNvCxnSpPr/>
              <p:nvPr/>
            </p:nvCxnSpPr>
            <p:spPr>
              <a:xfrm flipH="1" rot="10800000">
                <a:off x="3138404" y="379502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09" name="Google Shape;409;p19"/>
              <p:cNvCxnSpPr/>
              <p:nvPr/>
            </p:nvCxnSpPr>
            <p:spPr>
              <a:xfrm flipH="1" rot="10800000">
                <a:off x="3722904" y="372292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10" name="Google Shape;410;p19"/>
              <p:cNvCxnSpPr/>
              <p:nvPr/>
            </p:nvCxnSpPr>
            <p:spPr>
              <a:xfrm flipH="1" rot="10800000">
                <a:off x="3409604" y="372895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11" name="Google Shape;411;p19"/>
              <p:cNvCxnSpPr/>
              <p:nvPr/>
            </p:nvCxnSpPr>
            <p:spPr>
              <a:xfrm flipH="1" rot="10800000">
                <a:off x="2913929" y="4016764"/>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12" name="Google Shape;412;p19"/>
              <p:cNvCxnSpPr/>
              <p:nvPr/>
            </p:nvCxnSpPr>
            <p:spPr>
              <a:xfrm flipH="1" rot="10800000">
                <a:off x="3435729" y="4431989"/>
                <a:ext cx="153900" cy="600"/>
              </a:xfrm>
              <a:prstGeom prst="straightConnector1">
                <a:avLst/>
              </a:prstGeom>
              <a:noFill/>
              <a:ln cap="flat" cmpd="sng" w="28575">
                <a:solidFill>
                  <a:srgbClr val="4A86E8"/>
                </a:solidFill>
                <a:prstDash val="solid"/>
                <a:round/>
                <a:headEnd len="med" w="med" type="none"/>
                <a:tailEnd len="med" w="med" type="none"/>
              </a:ln>
            </p:spPr>
          </p:cxnSp>
          <p:cxnSp>
            <p:nvCxnSpPr>
              <p:cNvPr id="413" name="Google Shape;413;p19"/>
              <p:cNvCxnSpPr/>
              <p:nvPr/>
            </p:nvCxnSpPr>
            <p:spPr>
              <a:xfrm flipH="1" rot="10800000">
                <a:off x="3820092" y="443882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14" name="Google Shape;414;p19"/>
              <p:cNvCxnSpPr/>
              <p:nvPr/>
            </p:nvCxnSpPr>
            <p:spPr>
              <a:xfrm flipH="1" rot="10800000">
                <a:off x="3504792" y="4500114"/>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15" name="Google Shape;415;p19"/>
              <p:cNvCxnSpPr/>
              <p:nvPr/>
            </p:nvCxnSpPr>
            <p:spPr>
              <a:xfrm flipH="1" rot="10800000">
                <a:off x="3967967" y="4391251"/>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16" name="Google Shape;416;p19"/>
              <p:cNvCxnSpPr/>
              <p:nvPr/>
            </p:nvCxnSpPr>
            <p:spPr>
              <a:xfrm flipH="1" rot="10800000">
                <a:off x="3018817" y="4427276"/>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17" name="Google Shape;417;p19"/>
              <p:cNvCxnSpPr/>
              <p:nvPr/>
            </p:nvCxnSpPr>
            <p:spPr>
              <a:xfrm flipH="1" rot="10800000">
                <a:off x="3734792" y="4496564"/>
                <a:ext cx="153900" cy="600"/>
              </a:xfrm>
              <a:prstGeom prst="straightConnector1">
                <a:avLst/>
              </a:prstGeom>
              <a:noFill/>
              <a:ln cap="flat" cmpd="sng" w="28575">
                <a:solidFill>
                  <a:srgbClr val="FF0000"/>
                </a:solidFill>
                <a:prstDash val="solid"/>
                <a:round/>
                <a:headEnd len="med" w="med" type="none"/>
                <a:tailEnd len="med" w="med" type="none"/>
              </a:ln>
            </p:spPr>
          </p:cxnSp>
          <p:cxnSp>
            <p:nvCxnSpPr>
              <p:cNvPr id="418" name="Google Shape;418;p19"/>
              <p:cNvCxnSpPr/>
              <p:nvPr/>
            </p:nvCxnSpPr>
            <p:spPr>
              <a:xfrm flipH="1" rot="10800000">
                <a:off x="3265042" y="4502214"/>
                <a:ext cx="153900" cy="600"/>
              </a:xfrm>
              <a:prstGeom prst="straightConnector1">
                <a:avLst/>
              </a:prstGeom>
              <a:noFill/>
              <a:ln cap="flat" cmpd="sng" w="28575">
                <a:solidFill>
                  <a:srgbClr val="FF0000"/>
                </a:solidFill>
                <a:prstDash val="solid"/>
                <a:round/>
                <a:headEnd len="med" w="med" type="none"/>
                <a:tailEnd len="med" w="med" type="none"/>
              </a:ln>
            </p:spPr>
          </p:cxnSp>
        </p:grpSp>
        <p:sp>
          <p:nvSpPr>
            <p:cNvPr id="419" name="Google Shape;419;p19"/>
            <p:cNvSpPr/>
            <p:nvPr/>
          </p:nvSpPr>
          <p:spPr>
            <a:xfrm>
              <a:off x="5379625" y="3770650"/>
              <a:ext cx="1311600" cy="4791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Sequence</a:t>
              </a:r>
              <a:endParaRPr/>
            </a:p>
          </p:txBody>
        </p:sp>
      </p:grpSp>
      <p:grpSp>
        <p:nvGrpSpPr>
          <p:cNvPr id="420" name="Google Shape;420;p19"/>
          <p:cNvGrpSpPr/>
          <p:nvPr/>
        </p:nvGrpSpPr>
        <p:grpSpPr>
          <a:xfrm>
            <a:off x="3058400" y="5511700"/>
            <a:ext cx="2934900" cy="1139100"/>
            <a:chOff x="3058400" y="5511700"/>
            <a:chExt cx="2934900" cy="1139100"/>
          </a:xfrm>
        </p:grpSpPr>
        <p:sp>
          <p:nvSpPr>
            <p:cNvPr id="421" name="Google Shape;421;p19"/>
            <p:cNvSpPr txBox="1"/>
            <p:nvPr/>
          </p:nvSpPr>
          <p:spPr>
            <a:xfrm>
              <a:off x="3058400" y="5511700"/>
              <a:ext cx="29349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F0000"/>
                  </a:solidFill>
                </a:rPr>
                <a:t>ACGTACGTACGTCGA</a:t>
              </a:r>
              <a:endParaRPr sz="1200">
                <a:solidFill>
                  <a:srgbClr val="FF0000"/>
                </a:solidFill>
              </a:endParaRPr>
            </a:p>
            <a:p>
              <a:pPr indent="0" lvl="0" marL="0" rtl="0" algn="l">
                <a:spcBef>
                  <a:spcPts val="0"/>
                </a:spcBef>
                <a:spcAft>
                  <a:spcPts val="0"/>
                </a:spcAft>
                <a:buNone/>
              </a:pPr>
              <a:r>
                <a:rPr lang="en-US" sz="1200">
                  <a:solidFill>
                    <a:srgbClr val="4A86E8"/>
                  </a:solidFill>
                </a:rPr>
                <a:t>ACCGTACTCAGTTCAT</a:t>
              </a:r>
              <a:endParaRPr sz="1200">
                <a:solidFill>
                  <a:srgbClr val="4A86E8"/>
                </a:solidFill>
              </a:endParaRPr>
            </a:p>
            <a:p>
              <a:pPr indent="0" lvl="0" marL="0" rtl="0" algn="l">
                <a:spcBef>
                  <a:spcPts val="0"/>
                </a:spcBef>
                <a:spcAft>
                  <a:spcPts val="0"/>
                </a:spcAft>
                <a:buNone/>
              </a:pPr>
              <a:r>
                <a:rPr lang="en-US" sz="1200">
                  <a:solidFill>
                    <a:schemeClr val="accent3"/>
                  </a:solidFill>
                </a:rPr>
                <a:t>AGTAGTAGTAGTAGTAGCCCGGGA</a:t>
              </a:r>
              <a:endParaRPr sz="1200">
                <a:solidFill>
                  <a:schemeClr val="accent3"/>
                </a:solidFill>
              </a:endParaRPr>
            </a:p>
            <a:p>
              <a:pPr indent="0" lvl="0" marL="0" rtl="0" algn="l">
                <a:spcBef>
                  <a:spcPts val="0"/>
                </a:spcBef>
                <a:spcAft>
                  <a:spcPts val="0"/>
                </a:spcAft>
                <a:buNone/>
              </a:pPr>
              <a:r>
                <a:rPr lang="en-US" sz="1200">
                  <a:solidFill>
                    <a:schemeClr val="accent4"/>
                  </a:solidFill>
                </a:rPr>
                <a:t>ATACGCGAGCTCT</a:t>
              </a:r>
              <a:endParaRPr sz="1200">
                <a:solidFill>
                  <a:schemeClr val="accent4"/>
                </a:solidFill>
              </a:endParaRPr>
            </a:p>
            <a:p>
              <a:pPr indent="0" lvl="0" marL="0" rtl="0" algn="l">
                <a:spcBef>
                  <a:spcPts val="0"/>
                </a:spcBef>
                <a:spcAft>
                  <a:spcPts val="0"/>
                </a:spcAft>
                <a:buNone/>
              </a:pPr>
              <a:r>
                <a:rPr lang="en-US"/>
                <a:t>Lack of reference genome</a:t>
              </a:r>
              <a:endParaRPr/>
            </a:p>
          </p:txBody>
        </p:sp>
        <p:sp>
          <p:nvSpPr>
            <p:cNvPr id="422" name="Google Shape;422;p19"/>
            <p:cNvSpPr/>
            <p:nvPr/>
          </p:nvSpPr>
          <p:spPr>
            <a:xfrm>
              <a:off x="3438450" y="5546450"/>
              <a:ext cx="891600" cy="850800"/>
            </a:xfrm>
            <a:prstGeom prst="mathMultiply">
              <a:avLst>
                <a:gd fmla="val 23520" name="adj1"/>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0"/>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257175" rtl="0" algn="l">
              <a:spcBef>
                <a:spcPts val="0"/>
              </a:spcBef>
              <a:spcAft>
                <a:spcPts val="0"/>
              </a:spcAft>
              <a:buNone/>
            </a:pPr>
            <a:r>
              <a:rPr lang="en-US"/>
              <a:t>Metagenome co-assembly vs. multi-assembly</a:t>
            </a:r>
            <a:endParaRPr/>
          </a:p>
        </p:txBody>
      </p:sp>
      <p:sp>
        <p:nvSpPr>
          <p:cNvPr id="429" name="Google Shape;429;p20"/>
          <p:cNvSpPr txBox="1"/>
          <p:nvPr>
            <p:ph idx="1" type="body"/>
          </p:nvPr>
        </p:nvSpPr>
        <p:spPr>
          <a:xfrm>
            <a:off x="609600" y="804325"/>
            <a:ext cx="10262400" cy="1087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200"/>
              <a:t>Multiassembly: assembling many samples separately</a:t>
            </a:r>
            <a:endParaRPr sz="2200"/>
          </a:p>
          <a:p>
            <a:pPr indent="0" lvl="0" marL="0" rtl="0" algn="l">
              <a:spcBef>
                <a:spcPts val="360"/>
              </a:spcBef>
              <a:spcAft>
                <a:spcPts val="0"/>
              </a:spcAft>
              <a:buNone/>
            </a:pPr>
            <a:r>
              <a:rPr lang="en-US" sz="2200"/>
              <a:t>Coassembly: assembling many samples together</a:t>
            </a:r>
            <a:endParaRPr sz="2200"/>
          </a:p>
        </p:txBody>
      </p:sp>
      <p:sp>
        <p:nvSpPr>
          <p:cNvPr id="430" name="Google Shape;430;p20"/>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31" name="Google Shape;431;p20"/>
          <p:cNvPicPr preferRelativeResize="0"/>
          <p:nvPr/>
        </p:nvPicPr>
        <p:blipFill>
          <a:blip r:embed="rId3">
            <a:alphaModFix/>
          </a:blip>
          <a:stretch>
            <a:fillRect/>
          </a:stretch>
        </p:blipFill>
        <p:spPr>
          <a:xfrm>
            <a:off x="203000" y="2120125"/>
            <a:ext cx="5742176" cy="3673250"/>
          </a:xfrm>
          <a:prstGeom prst="rect">
            <a:avLst/>
          </a:prstGeom>
          <a:noFill/>
          <a:ln>
            <a:noFill/>
          </a:ln>
        </p:spPr>
      </p:pic>
      <p:sp>
        <p:nvSpPr>
          <p:cNvPr id="432" name="Google Shape;432;p20"/>
          <p:cNvSpPr txBox="1"/>
          <p:nvPr/>
        </p:nvSpPr>
        <p:spPr>
          <a:xfrm>
            <a:off x="411900" y="6079100"/>
            <a:ext cx="108321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t>Coassembly of all samples together = more &amp; longer sequence than multiassemblies</a:t>
            </a:r>
            <a:endParaRPr sz="2200"/>
          </a:p>
        </p:txBody>
      </p:sp>
      <p:pic>
        <p:nvPicPr>
          <p:cNvPr id="433" name="Google Shape;433;p20"/>
          <p:cNvPicPr preferRelativeResize="0"/>
          <p:nvPr/>
        </p:nvPicPr>
        <p:blipFill>
          <a:blip r:embed="rId4">
            <a:alphaModFix/>
          </a:blip>
          <a:stretch>
            <a:fillRect/>
          </a:stretch>
        </p:blipFill>
        <p:spPr>
          <a:xfrm>
            <a:off x="5914650" y="2247450"/>
            <a:ext cx="6053799" cy="3148774"/>
          </a:xfrm>
          <a:prstGeom prst="rect">
            <a:avLst/>
          </a:prstGeom>
          <a:noFill/>
          <a:ln>
            <a:noFill/>
          </a:ln>
        </p:spPr>
      </p:pic>
      <p:sp>
        <p:nvSpPr>
          <p:cNvPr id="434" name="Google Shape;434;p20"/>
          <p:cNvSpPr txBox="1"/>
          <p:nvPr/>
        </p:nvSpPr>
        <p:spPr>
          <a:xfrm>
            <a:off x="7330800" y="4449225"/>
            <a:ext cx="3215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Hofmeyr, S et al. Sci Rep 10, 10689 (2020) </a:t>
            </a:r>
            <a:endParaRPr sz="1200"/>
          </a:p>
        </p:txBody>
      </p:sp>
      <p:sp>
        <p:nvSpPr>
          <p:cNvPr id="435" name="Google Shape;435;p20"/>
          <p:cNvSpPr txBox="1"/>
          <p:nvPr/>
        </p:nvSpPr>
        <p:spPr>
          <a:xfrm>
            <a:off x="1481825" y="4536050"/>
            <a:ext cx="37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Van </a:t>
            </a:r>
            <a:r>
              <a:rPr lang="en-US" sz="1200"/>
              <a:t>Goethem</a:t>
            </a:r>
            <a:r>
              <a:rPr lang="en-US" sz="1200"/>
              <a:t> et al. (bioRxiv 2021.01.23.426502; doi: https://doi.org/10.1101/2021.01.23.426502)</a:t>
            </a:r>
            <a:endParaRPr sz="1200"/>
          </a:p>
        </p:txBody>
      </p:sp>
      <p:sp>
        <p:nvSpPr>
          <p:cNvPr id="436" name="Google Shape;436;p20"/>
          <p:cNvSpPr txBox="1"/>
          <p:nvPr/>
        </p:nvSpPr>
        <p:spPr>
          <a:xfrm>
            <a:off x="6627575" y="5394950"/>
            <a:ext cx="534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Dedupe: remove duplicates from multiassemblies</a:t>
            </a:r>
            <a:endParaRPr/>
          </a:p>
        </p:txBody>
      </p:sp>
      <p:sp>
        <p:nvSpPr>
          <p:cNvPr id="437" name="Google Shape;437;p20"/>
          <p:cNvSpPr/>
          <p:nvPr/>
        </p:nvSpPr>
        <p:spPr>
          <a:xfrm>
            <a:off x="2496250" y="5212800"/>
            <a:ext cx="1813800" cy="23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Number of contigs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21"/>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We need coassembly because complex metagenome environments are being undersequenced</a:t>
            </a:r>
            <a:endParaRPr/>
          </a:p>
        </p:txBody>
      </p:sp>
      <p:sp>
        <p:nvSpPr>
          <p:cNvPr id="444" name="Google Shape;444;p21"/>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45" name="Google Shape;445;p21"/>
          <p:cNvPicPr preferRelativeResize="0"/>
          <p:nvPr/>
        </p:nvPicPr>
        <p:blipFill rotWithShape="1">
          <a:blip r:embed="rId3">
            <a:alphaModFix/>
          </a:blip>
          <a:srcRect b="1807" l="935" r="27687" t="6884"/>
          <a:stretch/>
        </p:blipFill>
        <p:spPr>
          <a:xfrm>
            <a:off x="5510400" y="1604800"/>
            <a:ext cx="6526826" cy="4309801"/>
          </a:xfrm>
          <a:prstGeom prst="rect">
            <a:avLst/>
          </a:prstGeom>
          <a:noFill/>
          <a:ln>
            <a:noFill/>
          </a:ln>
        </p:spPr>
      </p:pic>
      <p:sp>
        <p:nvSpPr>
          <p:cNvPr id="446" name="Google Shape;446;p21"/>
          <p:cNvSpPr txBox="1"/>
          <p:nvPr/>
        </p:nvSpPr>
        <p:spPr>
          <a:xfrm>
            <a:off x="268875" y="6148350"/>
            <a:ext cx="11260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Coverage analysis done by Kelly Cobaugh using Nonpareil 3</a:t>
            </a:r>
            <a:endParaRPr/>
          </a:p>
          <a:p>
            <a:pPr indent="0" lvl="0" marL="0" rtl="0" algn="l">
              <a:spcBef>
                <a:spcPts val="0"/>
              </a:spcBef>
              <a:spcAft>
                <a:spcPts val="0"/>
              </a:spcAft>
              <a:buNone/>
            </a:pPr>
            <a:r>
              <a:rPr lang="en-US" sz="1100"/>
              <a:t>Nonpareil 3: Fast Estimation of Metagenomic Coverage and Sequence Diversity. Rodriguez-R, et al. mSystems Apr 2018, 3 (3) e00039-18; </a:t>
            </a:r>
            <a:r>
              <a:rPr b="1" lang="en-US" sz="1100"/>
              <a:t>DOI:</a:t>
            </a:r>
            <a:r>
              <a:rPr lang="en-US" sz="1100"/>
              <a:t> 10.1128/mSystems.00039-18</a:t>
            </a:r>
            <a:endParaRPr/>
          </a:p>
        </p:txBody>
      </p:sp>
      <p:pic>
        <p:nvPicPr>
          <p:cNvPr id="447" name="Google Shape;447;p21"/>
          <p:cNvPicPr preferRelativeResize="0"/>
          <p:nvPr/>
        </p:nvPicPr>
        <p:blipFill>
          <a:blip r:embed="rId4">
            <a:alphaModFix/>
          </a:blip>
          <a:stretch>
            <a:fillRect/>
          </a:stretch>
        </p:blipFill>
        <p:spPr>
          <a:xfrm>
            <a:off x="159100" y="1544275"/>
            <a:ext cx="4735904" cy="4636524"/>
          </a:xfrm>
          <a:prstGeom prst="rect">
            <a:avLst/>
          </a:prstGeom>
          <a:noFill/>
          <a:ln>
            <a:noFill/>
          </a:ln>
        </p:spPr>
      </p:pic>
      <p:pic>
        <p:nvPicPr>
          <p:cNvPr id="448" name="Google Shape;448;p21"/>
          <p:cNvPicPr preferRelativeResize="0"/>
          <p:nvPr/>
        </p:nvPicPr>
        <p:blipFill>
          <a:blip r:embed="rId5">
            <a:alphaModFix/>
          </a:blip>
          <a:stretch>
            <a:fillRect/>
          </a:stretch>
        </p:blipFill>
        <p:spPr>
          <a:xfrm>
            <a:off x="6249550" y="1127649"/>
            <a:ext cx="2601667" cy="517777"/>
          </a:xfrm>
          <a:prstGeom prst="rect">
            <a:avLst/>
          </a:prstGeom>
          <a:noFill/>
          <a:ln>
            <a:noFill/>
          </a:ln>
        </p:spPr>
      </p:pic>
      <p:grpSp>
        <p:nvGrpSpPr>
          <p:cNvPr id="449" name="Google Shape;449;p21"/>
          <p:cNvGrpSpPr/>
          <p:nvPr/>
        </p:nvGrpSpPr>
        <p:grpSpPr>
          <a:xfrm>
            <a:off x="2745425" y="4710625"/>
            <a:ext cx="2530625" cy="1120825"/>
            <a:chOff x="9521925" y="4435525"/>
            <a:chExt cx="2530625" cy="1120825"/>
          </a:xfrm>
        </p:grpSpPr>
        <p:sp>
          <p:nvSpPr>
            <p:cNvPr id="450" name="Google Shape;450;p21"/>
            <p:cNvSpPr/>
            <p:nvPr/>
          </p:nvSpPr>
          <p:spPr>
            <a:xfrm>
              <a:off x="9521925" y="4791950"/>
              <a:ext cx="1212600" cy="764400"/>
            </a:xfrm>
            <a:prstGeom prst="ellipse">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txBox="1"/>
            <p:nvPr/>
          </p:nvSpPr>
          <p:spPr>
            <a:xfrm>
              <a:off x="10708850" y="4435525"/>
              <a:ext cx="134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F9900"/>
                  </a:solidFill>
                </a:rPr>
                <a:t>Amount of sequencing you have done</a:t>
              </a:r>
              <a:endParaRPr sz="1200">
                <a:solidFill>
                  <a:srgbClr val="FF9900"/>
                </a:solidFill>
              </a:endParaRPr>
            </a:p>
          </p:txBody>
        </p:sp>
      </p:grpSp>
      <p:grpSp>
        <p:nvGrpSpPr>
          <p:cNvPr id="452" name="Google Shape;452;p21"/>
          <p:cNvGrpSpPr/>
          <p:nvPr/>
        </p:nvGrpSpPr>
        <p:grpSpPr>
          <a:xfrm>
            <a:off x="3919400" y="2185650"/>
            <a:ext cx="1343700" cy="1284000"/>
            <a:chOff x="10695900" y="1910550"/>
            <a:chExt cx="1343700" cy="1284000"/>
          </a:xfrm>
        </p:grpSpPr>
        <p:sp>
          <p:nvSpPr>
            <p:cNvPr id="453" name="Google Shape;453;p21"/>
            <p:cNvSpPr txBox="1"/>
            <p:nvPr/>
          </p:nvSpPr>
          <p:spPr>
            <a:xfrm>
              <a:off x="10695900" y="2086350"/>
              <a:ext cx="1343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4F81BD"/>
                  </a:solidFill>
                </a:rPr>
                <a:t>Projected required sequencing</a:t>
              </a:r>
              <a:r>
                <a:rPr lang="en-US" sz="1200">
                  <a:solidFill>
                    <a:srgbClr val="4F81BD"/>
                  </a:solidFill>
                </a:rPr>
                <a:t> for 95% coverage of sample diversity</a:t>
              </a:r>
              <a:endParaRPr sz="1200">
                <a:solidFill>
                  <a:srgbClr val="4F81BD"/>
                </a:solidFill>
              </a:endParaRPr>
            </a:p>
          </p:txBody>
        </p:sp>
        <p:cxnSp>
          <p:nvCxnSpPr>
            <p:cNvPr id="454" name="Google Shape;454;p21"/>
            <p:cNvCxnSpPr/>
            <p:nvPr/>
          </p:nvCxnSpPr>
          <p:spPr>
            <a:xfrm flipH="1" rot="10800000">
              <a:off x="11132875" y="1910550"/>
              <a:ext cx="5100" cy="280200"/>
            </a:xfrm>
            <a:prstGeom prst="straightConnector1">
              <a:avLst/>
            </a:prstGeom>
            <a:noFill/>
            <a:ln cap="flat" cmpd="sng" w="9525">
              <a:solidFill>
                <a:srgbClr val="4F81BD"/>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9" name="Shape 459"/>
        <p:cNvGrpSpPr/>
        <p:nvPr/>
      </p:nvGrpSpPr>
      <p:grpSpPr>
        <a:xfrm>
          <a:off x="0" y="0"/>
          <a:ext cx="0" cy="0"/>
          <a:chOff x="0" y="0"/>
          <a:chExt cx="0" cy="0"/>
        </a:xfrm>
      </p:grpSpPr>
      <p:sp>
        <p:nvSpPr>
          <p:cNvPr id="460" name="Google Shape;460;p22"/>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Graph data structures in genome assembly</a:t>
            </a:r>
            <a:endParaRPr/>
          </a:p>
        </p:txBody>
      </p:sp>
      <p:sp>
        <p:nvSpPr>
          <p:cNvPr id="461" name="Google Shape;461;p22"/>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62" name="Google Shape;462;p22"/>
          <p:cNvPicPr preferRelativeResize="0"/>
          <p:nvPr/>
        </p:nvPicPr>
        <p:blipFill>
          <a:blip r:embed="rId3">
            <a:alphaModFix/>
          </a:blip>
          <a:stretch>
            <a:fillRect/>
          </a:stretch>
        </p:blipFill>
        <p:spPr>
          <a:xfrm>
            <a:off x="7005442" y="3895725"/>
            <a:ext cx="3324225" cy="1847850"/>
          </a:xfrm>
          <a:prstGeom prst="rect">
            <a:avLst/>
          </a:prstGeom>
          <a:noFill/>
          <a:ln>
            <a:noFill/>
          </a:ln>
        </p:spPr>
      </p:pic>
      <p:sp>
        <p:nvSpPr>
          <p:cNvPr id="463" name="Google Shape;463;p22"/>
          <p:cNvSpPr txBox="1"/>
          <p:nvPr/>
        </p:nvSpPr>
        <p:spPr>
          <a:xfrm>
            <a:off x="7005442" y="924225"/>
            <a:ext cx="32853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343434"/>
              </a:buClr>
              <a:buSzPts val="1200"/>
              <a:buFont typeface="Times New Roman"/>
              <a:buNone/>
            </a:pPr>
            <a:r>
              <a:rPr lang="en-US" sz="2400"/>
              <a:t>de Bruijn graph (short reads)</a:t>
            </a:r>
            <a:endParaRPr sz="2400"/>
          </a:p>
        </p:txBody>
      </p:sp>
      <p:sp>
        <p:nvSpPr>
          <p:cNvPr id="464" name="Google Shape;464;p22"/>
          <p:cNvSpPr txBox="1"/>
          <p:nvPr/>
        </p:nvSpPr>
        <p:spPr>
          <a:xfrm>
            <a:off x="378150" y="924225"/>
            <a:ext cx="41022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Overlap layout consensus graph (long reads)</a:t>
            </a:r>
            <a:endParaRPr sz="2400"/>
          </a:p>
        </p:txBody>
      </p:sp>
      <p:sp>
        <p:nvSpPr>
          <p:cNvPr id="465" name="Google Shape;465;p22"/>
          <p:cNvSpPr txBox="1"/>
          <p:nvPr/>
        </p:nvSpPr>
        <p:spPr>
          <a:xfrm>
            <a:off x="6840525" y="5821350"/>
            <a:ext cx="4102200" cy="461700"/>
          </a:xfrm>
          <a:prstGeom prst="rect">
            <a:avLst/>
          </a:prstGeom>
          <a:solidFill>
            <a:srgbClr val="F0F0F0"/>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Kmer: a substring of defined length; k = 3 in this case</a:t>
            </a:r>
            <a:endParaRPr/>
          </a:p>
        </p:txBody>
      </p:sp>
      <p:pic>
        <p:nvPicPr>
          <p:cNvPr id="466" name="Google Shape;466;p22"/>
          <p:cNvPicPr preferRelativeResize="0"/>
          <p:nvPr/>
        </p:nvPicPr>
        <p:blipFill rotWithShape="1">
          <a:blip r:embed="rId4">
            <a:alphaModFix/>
          </a:blip>
          <a:srcRect b="0" l="0" r="0" t="18433"/>
          <a:stretch/>
        </p:blipFill>
        <p:spPr>
          <a:xfrm>
            <a:off x="680850" y="4215850"/>
            <a:ext cx="4334076" cy="1794150"/>
          </a:xfrm>
          <a:prstGeom prst="rect">
            <a:avLst/>
          </a:prstGeom>
          <a:noFill/>
          <a:ln>
            <a:noFill/>
          </a:ln>
        </p:spPr>
      </p:pic>
      <p:sp>
        <p:nvSpPr>
          <p:cNvPr id="467" name="Google Shape;467;p22"/>
          <p:cNvSpPr txBox="1"/>
          <p:nvPr/>
        </p:nvSpPr>
        <p:spPr>
          <a:xfrm>
            <a:off x="411900" y="3864575"/>
            <a:ext cx="99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Reads</a:t>
            </a:r>
            <a:r>
              <a:rPr lang="en-US"/>
              <a:t>:</a:t>
            </a:r>
            <a:endParaRPr/>
          </a:p>
        </p:txBody>
      </p:sp>
      <p:pic>
        <p:nvPicPr>
          <p:cNvPr id="468" name="Google Shape;468;p22"/>
          <p:cNvPicPr preferRelativeResize="0"/>
          <p:nvPr/>
        </p:nvPicPr>
        <p:blipFill>
          <a:blip r:embed="rId5">
            <a:alphaModFix/>
          </a:blip>
          <a:stretch>
            <a:fillRect/>
          </a:stretch>
        </p:blipFill>
        <p:spPr>
          <a:xfrm>
            <a:off x="1662069" y="2490430"/>
            <a:ext cx="1098931" cy="1129050"/>
          </a:xfrm>
          <a:prstGeom prst="rect">
            <a:avLst/>
          </a:prstGeom>
          <a:noFill/>
          <a:ln>
            <a:noFill/>
          </a:ln>
        </p:spPr>
      </p:pic>
      <p:sp>
        <p:nvSpPr>
          <p:cNvPr id="469" name="Google Shape;469;p22"/>
          <p:cNvSpPr txBox="1"/>
          <p:nvPr/>
        </p:nvSpPr>
        <p:spPr>
          <a:xfrm>
            <a:off x="411900" y="1807175"/>
            <a:ext cx="445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Genome:</a:t>
            </a:r>
            <a:endParaRPr/>
          </a:p>
          <a:p>
            <a:pPr indent="0" lvl="0" marL="0" rtl="0" algn="l">
              <a:spcBef>
                <a:spcPts val="0"/>
              </a:spcBef>
              <a:spcAft>
                <a:spcPts val="0"/>
              </a:spcAft>
              <a:buNone/>
            </a:pPr>
            <a:r>
              <a:rPr lang="en-US"/>
              <a:t>ATGCTAGTGGCAGAGCTTGATCGATCGAT</a:t>
            </a:r>
            <a:endParaRPr/>
          </a:p>
        </p:txBody>
      </p:sp>
      <p:sp>
        <p:nvSpPr>
          <p:cNvPr id="470" name="Google Shape;470;p22"/>
          <p:cNvSpPr/>
          <p:nvPr/>
        </p:nvSpPr>
        <p:spPr>
          <a:xfrm>
            <a:off x="2766050" y="2777325"/>
            <a:ext cx="443400" cy="703200"/>
          </a:xfrm>
          <a:prstGeom prst="down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txBox="1"/>
          <p:nvPr/>
        </p:nvSpPr>
        <p:spPr>
          <a:xfrm>
            <a:off x="7310250" y="1928675"/>
            <a:ext cx="1243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Reads:</a:t>
            </a:r>
            <a:endParaRPr/>
          </a:p>
          <a:p>
            <a:pPr indent="0" lvl="0" marL="0" rtl="0" algn="l">
              <a:spcBef>
                <a:spcPts val="0"/>
              </a:spcBef>
              <a:spcAft>
                <a:spcPts val="0"/>
              </a:spcAft>
              <a:buNone/>
            </a:pPr>
            <a:r>
              <a:rPr lang="en-US"/>
              <a:t>TACGACT</a:t>
            </a:r>
            <a:endParaRPr/>
          </a:p>
          <a:p>
            <a:pPr indent="0" lvl="0" marL="0" rtl="0" algn="l">
              <a:spcBef>
                <a:spcPts val="0"/>
              </a:spcBef>
              <a:spcAft>
                <a:spcPts val="0"/>
              </a:spcAft>
              <a:buNone/>
            </a:pPr>
            <a:r>
              <a:rPr lang="en-US"/>
              <a:t>GTCGACT</a:t>
            </a:r>
            <a:endParaRPr/>
          </a:p>
          <a:p>
            <a:pPr indent="0" lvl="0" marL="0" rtl="0" algn="l">
              <a:spcBef>
                <a:spcPts val="0"/>
              </a:spcBef>
              <a:spcAft>
                <a:spcPts val="0"/>
              </a:spcAft>
              <a:buNone/>
            </a:pPr>
            <a:r>
              <a:rPr lang="en-US"/>
              <a:t>GTCGACG</a:t>
            </a:r>
            <a:endParaRPr/>
          </a:p>
          <a:p>
            <a:pPr indent="0" lvl="0" marL="0" rtl="0" algn="l">
              <a:spcBef>
                <a:spcPts val="0"/>
              </a:spcBef>
              <a:spcAft>
                <a:spcPts val="0"/>
              </a:spcAft>
              <a:buNone/>
            </a:pPr>
            <a:r>
              <a:rPr lang="en-US"/>
              <a:t>etc.</a:t>
            </a:r>
            <a:endParaRPr/>
          </a:p>
        </p:txBody>
      </p:sp>
      <p:pic>
        <p:nvPicPr>
          <p:cNvPr id="472" name="Google Shape;472;p22"/>
          <p:cNvPicPr preferRelativeResize="0"/>
          <p:nvPr/>
        </p:nvPicPr>
        <p:blipFill rotWithShape="1">
          <a:blip r:embed="rId6">
            <a:alphaModFix/>
          </a:blip>
          <a:srcRect b="0" l="21770" r="20589" t="0"/>
          <a:stretch/>
        </p:blipFill>
        <p:spPr>
          <a:xfrm>
            <a:off x="5297400" y="1101725"/>
            <a:ext cx="1196971" cy="909701"/>
          </a:xfrm>
          <a:prstGeom prst="rect">
            <a:avLst/>
          </a:prstGeom>
          <a:noFill/>
          <a:ln>
            <a:noFill/>
          </a:ln>
        </p:spPr>
      </p:pic>
      <p:sp>
        <p:nvSpPr>
          <p:cNvPr id="473" name="Google Shape;473;p22"/>
          <p:cNvSpPr/>
          <p:nvPr/>
        </p:nvSpPr>
        <p:spPr>
          <a:xfrm>
            <a:off x="7995425" y="3209275"/>
            <a:ext cx="443400" cy="703200"/>
          </a:xfrm>
          <a:prstGeom prst="down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
          <p:cNvSpPr/>
          <p:nvPr/>
        </p:nvSpPr>
        <p:spPr>
          <a:xfrm rot="-5400000">
            <a:off x="5753838" y="1979525"/>
            <a:ext cx="443400" cy="703200"/>
          </a:xfrm>
          <a:prstGeom prst="down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txBox="1"/>
          <p:nvPr/>
        </p:nvSpPr>
        <p:spPr>
          <a:xfrm>
            <a:off x="8436675" y="3404025"/>
            <a:ext cx="293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Represent </a:t>
            </a:r>
            <a:r>
              <a:rPr lang="en-US"/>
              <a:t>unique</a:t>
            </a:r>
            <a:r>
              <a:rPr lang="en-US"/>
              <a:t> kmers in reads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3"/>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not always coassemble metagenome data?</a:t>
            </a:r>
            <a:endParaRPr/>
          </a:p>
        </p:txBody>
      </p:sp>
      <p:sp>
        <p:nvSpPr>
          <p:cNvPr id="482" name="Google Shape;482;p23"/>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83" name="Google Shape;483;p23"/>
          <p:cNvPicPr preferRelativeResize="0"/>
          <p:nvPr/>
        </p:nvPicPr>
        <p:blipFill rotWithShape="1">
          <a:blip r:embed="rId3">
            <a:alphaModFix/>
          </a:blip>
          <a:srcRect b="0" l="0" r="0" t="0"/>
          <a:stretch/>
        </p:blipFill>
        <p:spPr>
          <a:xfrm>
            <a:off x="483225" y="1489377"/>
            <a:ext cx="5195700" cy="5195700"/>
          </a:xfrm>
          <a:prstGeom prst="rect">
            <a:avLst/>
          </a:prstGeom>
          <a:noFill/>
          <a:ln>
            <a:noFill/>
          </a:ln>
        </p:spPr>
      </p:pic>
      <p:grpSp>
        <p:nvGrpSpPr>
          <p:cNvPr id="484" name="Google Shape;484;p23"/>
          <p:cNvGrpSpPr/>
          <p:nvPr/>
        </p:nvGrpSpPr>
        <p:grpSpPr>
          <a:xfrm>
            <a:off x="5465325" y="5649600"/>
            <a:ext cx="3771275" cy="831300"/>
            <a:chOff x="5541525" y="5040000"/>
            <a:chExt cx="3771275" cy="831300"/>
          </a:xfrm>
        </p:grpSpPr>
        <p:sp>
          <p:nvSpPr>
            <p:cNvPr id="485" name="Google Shape;485;p23"/>
            <p:cNvSpPr/>
            <p:nvPr/>
          </p:nvSpPr>
          <p:spPr>
            <a:xfrm>
              <a:off x="5541525" y="5136375"/>
              <a:ext cx="713400" cy="3057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3"/>
            <p:cNvSpPr txBox="1"/>
            <p:nvPr/>
          </p:nvSpPr>
          <p:spPr>
            <a:xfrm>
              <a:off x="6265700" y="5040000"/>
              <a:ext cx="3047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Terabyte-scale metagenome datasets have 10s or 100s of billion kmers (substring of length </a:t>
              </a:r>
              <a:r>
                <a:rPr i="1" lang="en-US"/>
                <a:t>k</a:t>
              </a:r>
              <a:r>
                <a:rPr lang="en-US"/>
                <a:t>)</a:t>
              </a:r>
              <a:endParaRPr/>
            </a:p>
          </p:txBody>
        </p:sp>
      </p:grpSp>
      <p:grpSp>
        <p:nvGrpSpPr>
          <p:cNvPr id="487" name="Google Shape;487;p23"/>
          <p:cNvGrpSpPr/>
          <p:nvPr/>
        </p:nvGrpSpPr>
        <p:grpSpPr>
          <a:xfrm>
            <a:off x="769925" y="918525"/>
            <a:ext cx="3770400" cy="987875"/>
            <a:chOff x="1608125" y="994725"/>
            <a:chExt cx="3770400" cy="987875"/>
          </a:xfrm>
        </p:grpSpPr>
        <p:sp>
          <p:nvSpPr>
            <p:cNvPr id="488" name="Google Shape;488;p23"/>
            <p:cNvSpPr/>
            <p:nvPr/>
          </p:nvSpPr>
          <p:spPr>
            <a:xfrm>
              <a:off x="1608350" y="1554500"/>
              <a:ext cx="280200" cy="428100"/>
            </a:xfrm>
            <a:prstGeom prst="upArrow">
              <a:avLst>
                <a:gd fmla="val 50000" name="adj1"/>
                <a:gd fmla="val 50000" name="adj2"/>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3"/>
            <p:cNvSpPr txBox="1"/>
            <p:nvPr/>
          </p:nvSpPr>
          <p:spPr>
            <a:xfrm>
              <a:off x="1608125" y="994725"/>
              <a:ext cx="3770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High-memory node (1,500 GB RAM) not enough to coassemble many datasets</a:t>
              </a:r>
              <a:endParaRPr/>
            </a:p>
          </p:txBody>
        </p:sp>
      </p:grpSp>
      <p:grpSp>
        <p:nvGrpSpPr>
          <p:cNvPr id="490" name="Google Shape;490;p23"/>
          <p:cNvGrpSpPr/>
          <p:nvPr/>
        </p:nvGrpSpPr>
        <p:grpSpPr>
          <a:xfrm>
            <a:off x="-299375" y="5051225"/>
            <a:ext cx="1390650" cy="738900"/>
            <a:chOff x="234025" y="4594025"/>
            <a:chExt cx="1390650" cy="738900"/>
          </a:xfrm>
        </p:grpSpPr>
        <p:cxnSp>
          <p:nvCxnSpPr>
            <p:cNvPr id="491" name="Google Shape;491;p23"/>
            <p:cNvCxnSpPr/>
            <p:nvPr/>
          </p:nvCxnSpPr>
          <p:spPr>
            <a:xfrm>
              <a:off x="1298575" y="4854875"/>
              <a:ext cx="326100" cy="0"/>
            </a:xfrm>
            <a:prstGeom prst="straightConnector1">
              <a:avLst/>
            </a:prstGeom>
            <a:noFill/>
            <a:ln cap="flat" cmpd="sng" w="9525">
              <a:solidFill>
                <a:srgbClr val="FF0000"/>
              </a:solidFill>
              <a:prstDash val="solid"/>
              <a:round/>
              <a:headEnd len="med" w="med" type="none"/>
              <a:tailEnd len="med" w="med" type="triangle"/>
            </a:ln>
          </p:spPr>
        </p:cxnSp>
        <p:sp>
          <p:nvSpPr>
            <p:cNvPr id="492" name="Google Shape;492;p23"/>
            <p:cNvSpPr txBox="1"/>
            <p:nvPr/>
          </p:nvSpPr>
          <p:spPr>
            <a:xfrm>
              <a:off x="234025" y="4594025"/>
              <a:ext cx="10851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rgbClr val="FF0000"/>
                  </a:solidFill>
                </a:rPr>
                <a:t>Typical compute node</a:t>
              </a:r>
              <a:endParaRPr sz="1200">
                <a:solidFill>
                  <a:srgbClr val="FF0000"/>
                </a:solidFill>
              </a:endParaRPr>
            </a:p>
          </p:txBody>
        </p:sp>
      </p:grpSp>
      <p:sp>
        <p:nvSpPr>
          <p:cNvPr id="493" name="Google Shape;493;p23"/>
          <p:cNvSpPr txBox="1"/>
          <p:nvPr/>
        </p:nvSpPr>
        <p:spPr>
          <a:xfrm>
            <a:off x="6092700" y="994725"/>
            <a:ext cx="57576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US" sz="1800"/>
              <a:t>Most state of the art metagenome assemblers can only run on a single compute node</a:t>
            </a:r>
            <a:endParaRPr sz="1800"/>
          </a:p>
          <a:p>
            <a:pPr indent="-342900" lvl="0" marL="457200" rtl="0" algn="l">
              <a:spcBef>
                <a:spcPts val="0"/>
              </a:spcBef>
              <a:spcAft>
                <a:spcPts val="0"/>
              </a:spcAft>
              <a:buSzPts val="1800"/>
              <a:buChar char="●"/>
            </a:pPr>
            <a:r>
              <a:rPr lang="en-US" sz="1800"/>
              <a:t>de Bruijn graph grows with number of kmers in data (complexity)</a:t>
            </a:r>
            <a:endParaRPr sz="1800"/>
          </a:p>
        </p:txBody>
      </p:sp>
      <p:sp>
        <p:nvSpPr>
          <p:cNvPr id="494" name="Google Shape;494;p23"/>
          <p:cNvSpPr txBox="1"/>
          <p:nvPr/>
        </p:nvSpPr>
        <p:spPr>
          <a:xfrm>
            <a:off x="6092700" y="4352100"/>
            <a:ext cx="5808600" cy="10158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To assemble terabytes of metagenome data, we need an assembler that will run on many compute nodes, potentially using petabytes of memory</a:t>
            </a:r>
            <a:endParaRPr sz="1800"/>
          </a:p>
        </p:txBody>
      </p:sp>
      <p:grpSp>
        <p:nvGrpSpPr>
          <p:cNvPr id="495" name="Google Shape;495;p23"/>
          <p:cNvGrpSpPr/>
          <p:nvPr/>
        </p:nvGrpSpPr>
        <p:grpSpPr>
          <a:xfrm>
            <a:off x="6638592" y="2304575"/>
            <a:ext cx="3347058" cy="1847850"/>
            <a:chOff x="6638592" y="2304575"/>
            <a:chExt cx="3347058" cy="1847850"/>
          </a:xfrm>
        </p:grpSpPr>
        <p:pic>
          <p:nvPicPr>
            <p:cNvPr id="496" name="Google Shape;496;p23"/>
            <p:cNvPicPr preferRelativeResize="0"/>
            <p:nvPr/>
          </p:nvPicPr>
          <p:blipFill>
            <a:blip r:embed="rId4">
              <a:alphaModFix/>
            </a:blip>
            <a:stretch>
              <a:fillRect/>
            </a:stretch>
          </p:blipFill>
          <p:spPr>
            <a:xfrm>
              <a:off x="6638592" y="2304575"/>
              <a:ext cx="3324225" cy="1847850"/>
            </a:xfrm>
            <a:prstGeom prst="rect">
              <a:avLst/>
            </a:prstGeom>
            <a:noFill/>
            <a:ln>
              <a:noFill/>
            </a:ln>
          </p:spPr>
        </p:pic>
        <p:sp>
          <p:nvSpPr>
            <p:cNvPr id="497" name="Google Shape;497;p23"/>
            <p:cNvSpPr txBox="1"/>
            <p:nvPr/>
          </p:nvSpPr>
          <p:spPr>
            <a:xfrm>
              <a:off x="9287550" y="3119813"/>
              <a:ext cx="69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a:t>k</a:t>
              </a:r>
              <a:r>
                <a:rPr lang="en-US"/>
                <a:t> = 3</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24"/>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257175" rtl="0" algn="l">
              <a:spcBef>
                <a:spcPts val="0"/>
              </a:spcBef>
              <a:spcAft>
                <a:spcPts val="0"/>
              </a:spcAft>
              <a:buNone/>
            </a:pPr>
            <a:r>
              <a:rPr lang="en-US"/>
              <a:t>MetaHipMer: an extreme scale metagenome assembler</a:t>
            </a:r>
            <a:endParaRPr/>
          </a:p>
        </p:txBody>
      </p:sp>
      <p:sp>
        <p:nvSpPr>
          <p:cNvPr id="504" name="Google Shape;504;p24"/>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505" name="Google Shape;505;p24"/>
          <p:cNvGrpSpPr/>
          <p:nvPr/>
        </p:nvGrpSpPr>
        <p:grpSpPr>
          <a:xfrm>
            <a:off x="461825" y="2833925"/>
            <a:ext cx="5120875" cy="1799225"/>
            <a:chOff x="2201575" y="2986325"/>
            <a:chExt cx="5120875" cy="1799225"/>
          </a:xfrm>
        </p:grpSpPr>
        <p:pic>
          <p:nvPicPr>
            <p:cNvPr id="506" name="Google Shape;506;p24"/>
            <p:cNvPicPr preferRelativeResize="0"/>
            <p:nvPr/>
          </p:nvPicPr>
          <p:blipFill>
            <a:blip r:embed="rId3">
              <a:alphaModFix/>
            </a:blip>
            <a:stretch>
              <a:fillRect/>
            </a:stretch>
          </p:blipFill>
          <p:spPr>
            <a:xfrm>
              <a:off x="2201575" y="3305475"/>
              <a:ext cx="5120875" cy="1480075"/>
            </a:xfrm>
            <a:prstGeom prst="rect">
              <a:avLst/>
            </a:prstGeom>
            <a:noFill/>
            <a:ln>
              <a:noFill/>
            </a:ln>
          </p:spPr>
        </p:pic>
        <p:sp>
          <p:nvSpPr>
            <p:cNvPr id="507" name="Google Shape;507;p24"/>
            <p:cNvSpPr/>
            <p:nvPr/>
          </p:nvSpPr>
          <p:spPr>
            <a:xfrm>
              <a:off x="3925450" y="2986325"/>
              <a:ext cx="375900" cy="365100"/>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24"/>
          <p:cNvGrpSpPr/>
          <p:nvPr/>
        </p:nvGrpSpPr>
        <p:grpSpPr>
          <a:xfrm>
            <a:off x="490161" y="4785550"/>
            <a:ext cx="4877465" cy="1624800"/>
            <a:chOff x="2521186" y="4937950"/>
            <a:chExt cx="4877465" cy="1624800"/>
          </a:xfrm>
        </p:grpSpPr>
        <p:pic>
          <p:nvPicPr>
            <p:cNvPr id="509" name="Google Shape;509;p24"/>
            <p:cNvPicPr preferRelativeResize="0"/>
            <p:nvPr/>
          </p:nvPicPr>
          <p:blipFill rotWithShape="1">
            <a:blip r:embed="rId4">
              <a:alphaModFix/>
            </a:blip>
            <a:srcRect b="0" l="1835" r="0" t="48752"/>
            <a:stretch/>
          </p:blipFill>
          <p:spPr>
            <a:xfrm>
              <a:off x="2521186" y="5314225"/>
              <a:ext cx="4877465" cy="1248525"/>
            </a:xfrm>
            <a:prstGeom prst="rect">
              <a:avLst/>
            </a:prstGeom>
            <a:noFill/>
            <a:ln>
              <a:noFill/>
            </a:ln>
          </p:spPr>
        </p:pic>
        <p:sp>
          <p:nvSpPr>
            <p:cNvPr id="510" name="Google Shape;510;p24"/>
            <p:cNvSpPr/>
            <p:nvPr/>
          </p:nvSpPr>
          <p:spPr>
            <a:xfrm>
              <a:off x="4227950" y="4937950"/>
              <a:ext cx="375900" cy="365100"/>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 name="Google Shape;511;p24"/>
          <p:cNvGrpSpPr/>
          <p:nvPr/>
        </p:nvGrpSpPr>
        <p:grpSpPr>
          <a:xfrm>
            <a:off x="452100" y="832200"/>
            <a:ext cx="5936349" cy="1797600"/>
            <a:chOff x="452100" y="832200"/>
            <a:chExt cx="5936349" cy="1797600"/>
          </a:xfrm>
        </p:grpSpPr>
        <p:pic>
          <p:nvPicPr>
            <p:cNvPr id="512" name="Google Shape;512;p24"/>
            <p:cNvPicPr preferRelativeResize="0"/>
            <p:nvPr/>
          </p:nvPicPr>
          <p:blipFill rotWithShape="1">
            <a:blip r:embed="rId5">
              <a:alphaModFix/>
            </a:blip>
            <a:srcRect b="0" l="0" r="0" t="27912"/>
            <a:stretch/>
          </p:blipFill>
          <p:spPr>
            <a:xfrm>
              <a:off x="452100" y="1522525"/>
              <a:ext cx="5936349" cy="1107275"/>
            </a:xfrm>
            <a:prstGeom prst="rect">
              <a:avLst/>
            </a:prstGeom>
            <a:noFill/>
            <a:ln>
              <a:noFill/>
            </a:ln>
          </p:spPr>
        </p:pic>
        <p:sp>
          <p:nvSpPr>
            <p:cNvPr id="513" name="Google Shape;513;p24"/>
            <p:cNvSpPr txBox="1"/>
            <p:nvPr/>
          </p:nvSpPr>
          <p:spPr>
            <a:xfrm>
              <a:off x="524225" y="832200"/>
              <a:ext cx="4712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4A86E8"/>
                  </a:solidFill>
                </a:rPr>
                <a:t>Evolution of MetaHipMer</a:t>
              </a:r>
              <a:endParaRPr sz="2400">
                <a:solidFill>
                  <a:srgbClr val="4A86E8"/>
                </a:solidFill>
              </a:endParaRPr>
            </a:p>
          </p:txBody>
        </p:sp>
      </p:grpSp>
      <p:grpSp>
        <p:nvGrpSpPr>
          <p:cNvPr id="514" name="Google Shape;514;p24"/>
          <p:cNvGrpSpPr/>
          <p:nvPr/>
        </p:nvGrpSpPr>
        <p:grpSpPr>
          <a:xfrm>
            <a:off x="6857175" y="1822802"/>
            <a:ext cx="4856750" cy="3361855"/>
            <a:chOff x="6857175" y="1822800"/>
            <a:chExt cx="4856750" cy="4421749"/>
          </a:xfrm>
        </p:grpSpPr>
        <p:sp>
          <p:nvSpPr>
            <p:cNvPr id="515" name="Google Shape;515;p24"/>
            <p:cNvSpPr txBox="1"/>
            <p:nvPr/>
          </p:nvSpPr>
          <p:spPr>
            <a:xfrm>
              <a:off x="6857175" y="2460949"/>
              <a:ext cx="4725300" cy="3783600"/>
            </a:xfrm>
            <a:prstGeom prst="rect">
              <a:avLst/>
            </a:prstGeom>
            <a:noFill/>
            <a:ln>
              <a:noFill/>
            </a:ln>
          </p:spPr>
          <p:txBody>
            <a:bodyPr anchorCtr="0" anchor="t" bIns="45700" lIns="91425" spcFirstLastPara="1" rIns="91425" wrap="square" tIns="45700">
              <a:noAutofit/>
            </a:bodyPr>
            <a:lstStyle/>
            <a:p>
              <a:pPr indent="-368300" lvl="0" marL="457200" rtl="0" algn="l">
                <a:spcBef>
                  <a:spcPts val="0"/>
                </a:spcBef>
                <a:spcAft>
                  <a:spcPts val="0"/>
                </a:spcAft>
                <a:buSzPts val="2200"/>
                <a:buChar char="•"/>
              </a:pPr>
              <a:r>
                <a:rPr lang="en-US" sz="2200"/>
                <a:t>Released Sep 2020</a:t>
              </a:r>
              <a:endParaRPr sz="2200"/>
            </a:p>
            <a:p>
              <a:pPr indent="-368300" lvl="0" marL="457200" rtl="0" algn="l">
                <a:spcBef>
                  <a:spcPts val="0"/>
                </a:spcBef>
                <a:spcAft>
                  <a:spcPts val="0"/>
                </a:spcAft>
                <a:buSzPts val="2200"/>
                <a:buChar char="•"/>
              </a:pPr>
              <a:r>
                <a:rPr lang="en-US" sz="2200"/>
                <a:t>New scaffolding algorithms </a:t>
              </a:r>
              <a:endParaRPr sz="2200"/>
            </a:p>
            <a:p>
              <a:pPr indent="-368300" lvl="1" marL="914400" rtl="0" algn="l">
                <a:spcBef>
                  <a:spcPts val="0"/>
                </a:spcBef>
                <a:spcAft>
                  <a:spcPts val="0"/>
                </a:spcAft>
                <a:buSzPts val="2200"/>
                <a:buChar char="–"/>
              </a:pPr>
              <a:r>
                <a:rPr lang="en-US" sz="2200"/>
                <a:t>avoid scaling bottlenecks </a:t>
              </a:r>
              <a:endParaRPr sz="2200"/>
            </a:p>
            <a:p>
              <a:pPr indent="-368300" lvl="1" marL="914400" rtl="0" algn="l">
                <a:spcBef>
                  <a:spcPts val="0"/>
                </a:spcBef>
                <a:spcAft>
                  <a:spcPts val="0"/>
                </a:spcAft>
                <a:buSzPts val="2200"/>
                <a:buChar char="–"/>
              </a:pPr>
              <a:r>
                <a:rPr lang="en-US" sz="2200"/>
                <a:t>improved assembly quality matches other leading assemblers</a:t>
              </a:r>
              <a:endParaRPr sz="2200"/>
            </a:p>
            <a:p>
              <a:pPr indent="-368300" lvl="0" marL="457200" rtl="0" algn="l">
                <a:spcBef>
                  <a:spcPts val="0"/>
                </a:spcBef>
                <a:spcAft>
                  <a:spcPts val="0"/>
                </a:spcAft>
                <a:buSzPts val="2200"/>
                <a:buChar char="•"/>
              </a:pPr>
              <a:r>
                <a:rPr lang="en-US" sz="2200"/>
                <a:t>Runs 2x to 10x faster than MHM1 and uses 2x less memory</a:t>
              </a:r>
              <a:endParaRPr sz="2200"/>
            </a:p>
          </p:txBody>
        </p:sp>
        <p:sp>
          <p:nvSpPr>
            <p:cNvPr id="516" name="Google Shape;516;p24"/>
            <p:cNvSpPr txBox="1"/>
            <p:nvPr/>
          </p:nvSpPr>
          <p:spPr>
            <a:xfrm>
              <a:off x="7001225" y="1822800"/>
              <a:ext cx="4712700" cy="72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4A86E8"/>
                  </a:solidFill>
                </a:rPr>
                <a:t>MetaHipMer 2</a:t>
              </a:r>
              <a:endParaRPr sz="2400">
                <a:solidFill>
                  <a:srgbClr val="4A86E8"/>
                </a:solidFill>
              </a:endParaRPr>
            </a:p>
          </p:txBody>
        </p:sp>
      </p:grpSp>
      <p:sp>
        <p:nvSpPr>
          <p:cNvPr id="517" name="Google Shape;517;p24"/>
          <p:cNvSpPr/>
          <p:nvPr/>
        </p:nvSpPr>
        <p:spPr>
          <a:xfrm rot="-7970006">
            <a:off x="6208985" y="4791122"/>
            <a:ext cx="375955" cy="677416"/>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4"/>
          <p:cNvSpPr txBox="1"/>
          <p:nvPr/>
        </p:nvSpPr>
        <p:spPr>
          <a:xfrm>
            <a:off x="6857175" y="6340050"/>
            <a:ext cx="45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ExaBiome Project: </a:t>
            </a:r>
            <a:r>
              <a:rPr lang="en-US" u="sng">
                <a:solidFill>
                  <a:schemeClr val="hlink"/>
                </a:solidFill>
                <a:hlinkClick r:id="rId6"/>
              </a:rPr>
              <a:t>http://exabiome.org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5"/>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257175" rtl="0" algn="l">
              <a:spcBef>
                <a:spcPts val="0"/>
              </a:spcBef>
              <a:spcAft>
                <a:spcPts val="0"/>
              </a:spcAft>
              <a:buNone/>
            </a:pPr>
            <a:r>
              <a:rPr lang="en-US"/>
              <a:t>MetaHipMer: an extreme scale metagenome assembler</a:t>
            </a:r>
            <a:endParaRPr/>
          </a:p>
        </p:txBody>
      </p:sp>
      <p:sp>
        <p:nvSpPr>
          <p:cNvPr id="525" name="Google Shape;525;p25"/>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26" name="Google Shape;526;p25"/>
          <p:cNvSpPr/>
          <p:nvPr/>
        </p:nvSpPr>
        <p:spPr>
          <a:xfrm>
            <a:off x="7769750" y="3075403"/>
            <a:ext cx="2989800" cy="10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3) Alignment</a:t>
            </a:r>
            <a:br>
              <a:rPr lang="en-US"/>
            </a:br>
            <a:r>
              <a:rPr lang="en-US"/>
              <a:t>Align reads to contigs</a:t>
            </a:r>
            <a:endParaRPr/>
          </a:p>
          <a:p>
            <a:pPr indent="0" lvl="0" marL="0" rtl="0" algn="l">
              <a:spcBef>
                <a:spcPts val="0"/>
              </a:spcBef>
              <a:spcAft>
                <a:spcPts val="0"/>
              </a:spcAft>
              <a:buNone/>
            </a:pPr>
            <a:r>
              <a:t/>
            </a:r>
            <a:endParaRPr/>
          </a:p>
        </p:txBody>
      </p:sp>
      <p:sp>
        <p:nvSpPr>
          <p:cNvPr id="527" name="Google Shape;527;p25"/>
          <p:cNvSpPr/>
          <p:nvPr/>
        </p:nvSpPr>
        <p:spPr>
          <a:xfrm>
            <a:off x="7789080" y="4621500"/>
            <a:ext cx="2586900" cy="8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5) Scaffolding</a:t>
            </a:r>
            <a:endParaRPr/>
          </a:p>
          <a:p>
            <a:pPr indent="0" lvl="0" marL="0" rtl="0" algn="l">
              <a:spcBef>
                <a:spcPts val="0"/>
              </a:spcBef>
              <a:spcAft>
                <a:spcPts val="0"/>
              </a:spcAft>
              <a:buNone/>
            </a:pPr>
            <a:r>
              <a:rPr lang="en-US"/>
              <a:t>Walk contig graph (iterate)</a:t>
            </a:r>
            <a:endParaRPr/>
          </a:p>
        </p:txBody>
      </p:sp>
      <p:sp>
        <p:nvSpPr>
          <p:cNvPr id="528" name="Google Shape;528;p25"/>
          <p:cNvSpPr/>
          <p:nvPr/>
        </p:nvSpPr>
        <p:spPr>
          <a:xfrm>
            <a:off x="7773725" y="2481150"/>
            <a:ext cx="31557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2) Contig Generation</a:t>
            </a:r>
            <a:br>
              <a:rPr lang="en-US"/>
            </a:br>
            <a:r>
              <a:rPr lang="en-US"/>
              <a:t>Walk k-mer graph</a:t>
            </a:r>
            <a:endParaRPr/>
          </a:p>
        </p:txBody>
      </p:sp>
      <p:grpSp>
        <p:nvGrpSpPr>
          <p:cNvPr id="529" name="Google Shape;529;p25"/>
          <p:cNvGrpSpPr/>
          <p:nvPr/>
        </p:nvGrpSpPr>
        <p:grpSpPr>
          <a:xfrm>
            <a:off x="2830560" y="2309700"/>
            <a:ext cx="2865840" cy="501660"/>
            <a:chOff x="1154160" y="1962000"/>
            <a:chExt cx="2865840" cy="668880"/>
          </a:xfrm>
        </p:grpSpPr>
        <p:cxnSp>
          <p:nvCxnSpPr>
            <p:cNvPr id="530" name="Google Shape;530;p25"/>
            <p:cNvCxnSpPr/>
            <p:nvPr/>
          </p:nvCxnSpPr>
          <p:spPr>
            <a:xfrm>
              <a:off x="1173600" y="1962000"/>
              <a:ext cx="220200" cy="0"/>
            </a:xfrm>
            <a:prstGeom prst="straightConnector1">
              <a:avLst/>
            </a:prstGeom>
            <a:noFill/>
            <a:ln cap="flat" cmpd="sng" w="57150">
              <a:solidFill>
                <a:srgbClr val="76923C"/>
              </a:solidFill>
              <a:prstDash val="solid"/>
              <a:round/>
              <a:headEnd len="sm" w="sm" type="none"/>
              <a:tailEnd len="sm" w="sm" type="none"/>
            </a:ln>
          </p:spPr>
        </p:cxnSp>
        <p:cxnSp>
          <p:nvCxnSpPr>
            <p:cNvPr id="531" name="Google Shape;531;p25"/>
            <p:cNvCxnSpPr/>
            <p:nvPr/>
          </p:nvCxnSpPr>
          <p:spPr>
            <a:xfrm>
              <a:off x="1828800" y="1968840"/>
              <a:ext cx="219900" cy="0"/>
            </a:xfrm>
            <a:prstGeom prst="straightConnector1">
              <a:avLst/>
            </a:prstGeom>
            <a:noFill/>
            <a:ln cap="flat" cmpd="sng" w="57150">
              <a:solidFill>
                <a:srgbClr val="76923C"/>
              </a:solidFill>
              <a:prstDash val="solid"/>
              <a:round/>
              <a:headEnd len="sm" w="sm" type="none"/>
              <a:tailEnd len="sm" w="sm" type="none"/>
            </a:ln>
          </p:spPr>
        </p:cxnSp>
        <p:cxnSp>
          <p:nvCxnSpPr>
            <p:cNvPr id="532" name="Google Shape;532;p25"/>
            <p:cNvCxnSpPr/>
            <p:nvPr/>
          </p:nvCxnSpPr>
          <p:spPr>
            <a:xfrm>
              <a:off x="2675160" y="1968840"/>
              <a:ext cx="220200" cy="0"/>
            </a:xfrm>
            <a:prstGeom prst="straightConnector1">
              <a:avLst/>
            </a:prstGeom>
            <a:noFill/>
            <a:ln cap="flat" cmpd="sng" w="57150">
              <a:solidFill>
                <a:srgbClr val="76923C"/>
              </a:solidFill>
              <a:prstDash val="solid"/>
              <a:round/>
              <a:headEnd len="sm" w="sm" type="none"/>
              <a:tailEnd len="sm" w="sm" type="none"/>
            </a:ln>
          </p:spPr>
        </p:cxnSp>
        <p:cxnSp>
          <p:nvCxnSpPr>
            <p:cNvPr id="533" name="Google Shape;533;p25"/>
            <p:cNvCxnSpPr/>
            <p:nvPr/>
          </p:nvCxnSpPr>
          <p:spPr>
            <a:xfrm>
              <a:off x="3330000" y="1962000"/>
              <a:ext cx="219900" cy="0"/>
            </a:xfrm>
            <a:prstGeom prst="straightConnector1">
              <a:avLst/>
            </a:prstGeom>
            <a:noFill/>
            <a:ln cap="flat" cmpd="sng" w="57150">
              <a:solidFill>
                <a:srgbClr val="76923C"/>
              </a:solidFill>
              <a:prstDash val="solid"/>
              <a:round/>
              <a:headEnd len="sm" w="sm" type="none"/>
              <a:tailEnd len="sm" w="sm" type="none"/>
            </a:ln>
          </p:spPr>
        </p:cxnSp>
        <p:cxnSp>
          <p:nvCxnSpPr>
            <p:cNvPr id="534" name="Google Shape;534;p25"/>
            <p:cNvCxnSpPr/>
            <p:nvPr/>
          </p:nvCxnSpPr>
          <p:spPr>
            <a:xfrm>
              <a:off x="1272960" y="2048400"/>
              <a:ext cx="220200" cy="0"/>
            </a:xfrm>
            <a:prstGeom prst="straightConnector1">
              <a:avLst/>
            </a:prstGeom>
            <a:noFill/>
            <a:ln cap="flat" cmpd="sng" w="57150">
              <a:solidFill>
                <a:srgbClr val="76923C"/>
              </a:solidFill>
              <a:prstDash val="solid"/>
              <a:round/>
              <a:headEnd len="sm" w="sm" type="none"/>
              <a:tailEnd len="sm" w="sm" type="none"/>
            </a:ln>
          </p:spPr>
        </p:cxnSp>
        <p:cxnSp>
          <p:nvCxnSpPr>
            <p:cNvPr id="535" name="Google Shape;535;p25"/>
            <p:cNvCxnSpPr/>
            <p:nvPr/>
          </p:nvCxnSpPr>
          <p:spPr>
            <a:xfrm>
              <a:off x="1928160" y="2055240"/>
              <a:ext cx="220200" cy="0"/>
            </a:xfrm>
            <a:prstGeom prst="straightConnector1">
              <a:avLst/>
            </a:prstGeom>
            <a:noFill/>
            <a:ln cap="flat" cmpd="sng" w="57150">
              <a:solidFill>
                <a:srgbClr val="76923C"/>
              </a:solidFill>
              <a:prstDash val="solid"/>
              <a:round/>
              <a:headEnd len="sm" w="sm" type="none"/>
              <a:tailEnd len="sm" w="sm" type="none"/>
            </a:ln>
          </p:spPr>
        </p:cxnSp>
        <p:cxnSp>
          <p:nvCxnSpPr>
            <p:cNvPr id="536" name="Google Shape;536;p25"/>
            <p:cNvCxnSpPr/>
            <p:nvPr/>
          </p:nvCxnSpPr>
          <p:spPr>
            <a:xfrm>
              <a:off x="2774880" y="2055240"/>
              <a:ext cx="219900" cy="0"/>
            </a:xfrm>
            <a:prstGeom prst="straightConnector1">
              <a:avLst/>
            </a:prstGeom>
            <a:noFill/>
            <a:ln cap="flat" cmpd="sng" w="57150">
              <a:solidFill>
                <a:srgbClr val="76923C"/>
              </a:solidFill>
              <a:prstDash val="solid"/>
              <a:round/>
              <a:headEnd len="sm" w="sm" type="none"/>
              <a:tailEnd len="sm" w="sm" type="none"/>
            </a:ln>
          </p:spPr>
        </p:cxnSp>
        <p:cxnSp>
          <p:nvCxnSpPr>
            <p:cNvPr id="537" name="Google Shape;537;p25"/>
            <p:cNvCxnSpPr/>
            <p:nvPr/>
          </p:nvCxnSpPr>
          <p:spPr>
            <a:xfrm>
              <a:off x="3429360" y="2048400"/>
              <a:ext cx="220200" cy="0"/>
            </a:xfrm>
            <a:prstGeom prst="straightConnector1">
              <a:avLst/>
            </a:prstGeom>
            <a:noFill/>
            <a:ln cap="flat" cmpd="sng" w="57150">
              <a:solidFill>
                <a:srgbClr val="76923C"/>
              </a:solidFill>
              <a:prstDash val="solid"/>
              <a:round/>
              <a:headEnd len="sm" w="sm" type="none"/>
              <a:tailEnd len="sm" w="sm" type="none"/>
            </a:ln>
          </p:spPr>
        </p:cxnSp>
        <p:cxnSp>
          <p:nvCxnSpPr>
            <p:cNvPr id="538" name="Google Shape;538;p25"/>
            <p:cNvCxnSpPr/>
            <p:nvPr/>
          </p:nvCxnSpPr>
          <p:spPr>
            <a:xfrm>
              <a:off x="1378800" y="2127600"/>
              <a:ext cx="220200" cy="0"/>
            </a:xfrm>
            <a:prstGeom prst="straightConnector1">
              <a:avLst/>
            </a:prstGeom>
            <a:noFill/>
            <a:ln cap="flat" cmpd="sng" w="57150">
              <a:solidFill>
                <a:srgbClr val="76923C"/>
              </a:solidFill>
              <a:prstDash val="solid"/>
              <a:round/>
              <a:headEnd len="sm" w="sm" type="none"/>
              <a:tailEnd len="sm" w="sm" type="none"/>
            </a:ln>
          </p:spPr>
        </p:cxnSp>
        <p:cxnSp>
          <p:nvCxnSpPr>
            <p:cNvPr id="539" name="Google Shape;539;p25"/>
            <p:cNvCxnSpPr/>
            <p:nvPr/>
          </p:nvCxnSpPr>
          <p:spPr>
            <a:xfrm>
              <a:off x="2034000" y="213444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0" name="Google Shape;540;p25"/>
            <p:cNvCxnSpPr/>
            <p:nvPr/>
          </p:nvCxnSpPr>
          <p:spPr>
            <a:xfrm>
              <a:off x="2880360" y="213444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1" name="Google Shape;541;p25"/>
            <p:cNvCxnSpPr/>
            <p:nvPr/>
          </p:nvCxnSpPr>
          <p:spPr>
            <a:xfrm>
              <a:off x="3535200" y="212760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2" name="Google Shape;542;p25"/>
            <p:cNvCxnSpPr/>
            <p:nvPr/>
          </p:nvCxnSpPr>
          <p:spPr>
            <a:xfrm>
              <a:off x="1471320" y="22071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3" name="Google Shape;543;p25"/>
            <p:cNvCxnSpPr/>
            <p:nvPr/>
          </p:nvCxnSpPr>
          <p:spPr>
            <a:xfrm>
              <a:off x="2126520" y="221400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4" name="Google Shape;544;p25"/>
            <p:cNvCxnSpPr/>
            <p:nvPr/>
          </p:nvCxnSpPr>
          <p:spPr>
            <a:xfrm>
              <a:off x="2973240" y="2214000"/>
              <a:ext cx="219900" cy="0"/>
            </a:xfrm>
            <a:prstGeom prst="straightConnector1">
              <a:avLst/>
            </a:prstGeom>
            <a:noFill/>
            <a:ln cap="flat" cmpd="sng" w="57150">
              <a:solidFill>
                <a:srgbClr val="76923C"/>
              </a:solidFill>
              <a:prstDash val="solid"/>
              <a:round/>
              <a:headEnd len="sm" w="sm" type="none"/>
              <a:tailEnd len="sm" w="sm" type="none"/>
            </a:ln>
          </p:spPr>
        </p:cxnSp>
        <p:cxnSp>
          <p:nvCxnSpPr>
            <p:cNvPr id="545" name="Google Shape;545;p25"/>
            <p:cNvCxnSpPr/>
            <p:nvPr/>
          </p:nvCxnSpPr>
          <p:spPr>
            <a:xfrm>
              <a:off x="3627720" y="22071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6" name="Google Shape;546;p25"/>
            <p:cNvCxnSpPr/>
            <p:nvPr/>
          </p:nvCxnSpPr>
          <p:spPr>
            <a:xfrm>
              <a:off x="1550880" y="22863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7" name="Google Shape;547;p25"/>
            <p:cNvCxnSpPr/>
            <p:nvPr/>
          </p:nvCxnSpPr>
          <p:spPr>
            <a:xfrm>
              <a:off x="2206080" y="2293200"/>
              <a:ext cx="219900" cy="0"/>
            </a:xfrm>
            <a:prstGeom prst="straightConnector1">
              <a:avLst/>
            </a:prstGeom>
            <a:noFill/>
            <a:ln cap="flat" cmpd="sng" w="57150">
              <a:solidFill>
                <a:srgbClr val="76923C"/>
              </a:solidFill>
              <a:prstDash val="solid"/>
              <a:round/>
              <a:headEnd len="sm" w="sm" type="none"/>
              <a:tailEnd len="sm" w="sm" type="none"/>
            </a:ln>
          </p:spPr>
        </p:cxnSp>
        <p:cxnSp>
          <p:nvCxnSpPr>
            <p:cNvPr id="548" name="Google Shape;548;p25"/>
            <p:cNvCxnSpPr/>
            <p:nvPr/>
          </p:nvCxnSpPr>
          <p:spPr>
            <a:xfrm>
              <a:off x="3052440" y="2293200"/>
              <a:ext cx="220200" cy="0"/>
            </a:xfrm>
            <a:prstGeom prst="straightConnector1">
              <a:avLst/>
            </a:prstGeom>
            <a:noFill/>
            <a:ln cap="flat" cmpd="sng" w="57150">
              <a:solidFill>
                <a:srgbClr val="76923C"/>
              </a:solidFill>
              <a:prstDash val="solid"/>
              <a:round/>
              <a:headEnd len="sm" w="sm" type="none"/>
              <a:tailEnd len="sm" w="sm" type="none"/>
            </a:ln>
          </p:spPr>
        </p:cxnSp>
        <p:cxnSp>
          <p:nvCxnSpPr>
            <p:cNvPr id="549" name="Google Shape;549;p25"/>
            <p:cNvCxnSpPr/>
            <p:nvPr/>
          </p:nvCxnSpPr>
          <p:spPr>
            <a:xfrm>
              <a:off x="3707280" y="2286360"/>
              <a:ext cx="219900" cy="0"/>
            </a:xfrm>
            <a:prstGeom prst="straightConnector1">
              <a:avLst/>
            </a:prstGeom>
            <a:noFill/>
            <a:ln cap="flat" cmpd="sng" w="57150">
              <a:solidFill>
                <a:srgbClr val="76923C"/>
              </a:solidFill>
              <a:prstDash val="solid"/>
              <a:round/>
              <a:headEnd len="sm" w="sm" type="none"/>
              <a:tailEnd len="sm" w="sm" type="none"/>
            </a:ln>
          </p:spPr>
        </p:cxnSp>
        <p:cxnSp>
          <p:nvCxnSpPr>
            <p:cNvPr id="550" name="Google Shape;550;p25"/>
            <p:cNvCxnSpPr/>
            <p:nvPr/>
          </p:nvCxnSpPr>
          <p:spPr>
            <a:xfrm>
              <a:off x="1643400" y="236592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1" name="Google Shape;551;p25"/>
            <p:cNvCxnSpPr/>
            <p:nvPr/>
          </p:nvCxnSpPr>
          <p:spPr>
            <a:xfrm>
              <a:off x="2298600" y="23727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2" name="Google Shape;552;p25"/>
            <p:cNvCxnSpPr/>
            <p:nvPr/>
          </p:nvCxnSpPr>
          <p:spPr>
            <a:xfrm>
              <a:off x="3144960" y="23727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3" name="Google Shape;553;p25"/>
            <p:cNvCxnSpPr/>
            <p:nvPr/>
          </p:nvCxnSpPr>
          <p:spPr>
            <a:xfrm>
              <a:off x="3799800" y="236592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4" name="Google Shape;554;p25"/>
            <p:cNvCxnSpPr/>
            <p:nvPr/>
          </p:nvCxnSpPr>
          <p:spPr>
            <a:xfrm>
              <a:off x="1154160" y="2220120"/>
              <a:ext cx="219900" cy="0"/>
            </a:xfrm>
            <a:prstGeom prst="straightConnector1">
              <a:avLst/>
            </a:prstGeom>
            <a:noFill/>
            <a:ln cap="flat" cmpd="sng" w="57150">
              <a:solidFill>
                <a:srgbClr val="76923C"/>
              </a:solidFill>
              <a:prstDash val="solid"/>
              <a:round/>
              <a:headEnd len="sm" w="sm" type="none"/>
              <a:tailEnd len="sm" w="sm" type="none"/>
            </a:ln>
          </p:spPr>
        </p:cxnSp>
        <p:cxnSp>
          <p:nvCxnSpPr>
            <p:cNvPr id="555" name="Google Shape;555;p25"/>
            <p:cNvCxnSpPr/>
            <p:nvPr/>
          </p:nvCxnSpPr>
          <p:spPr>
            <a:xfrm>
              <a:off x="1809000" y="22269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6" name="Google Shape;556;p25"/>
            <p:cNvCxnSpPr/>
            <p:nvPr/>
          </p:nvCxnSpPr>
          <p:spPr>
            <a:xfrm>
              <a:off x="2655720" y="22269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7" name="Google Shape;557;p25"/>
            <p:cNvCxnSpPr/>
            <p:nvPr/>
          </p:nvCxnSpPr>
          <p:spPr>
            <a:xfrm>
              <a:off x="3310200" y="222012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8" name="Google Shape;558;p25"/>
            <p:cNvCxnSpPr/>
            <p:nvPr/>
          </p:nvCxnSpPr>
          <p:spPr>
            <a:xfrm>
              <a:off x="1253520" y="2306520"/>
              <a:ext cx="220200" cy="0"/>
            </a:xfrm>
            <a:prstGeom prst="straightConnector1">
              <a:avLst/>
            </a:prstGeom>
            <a:noFill/>
            <a:ln cap="flat" cmpd="sng" w="57150">
              <a:solidFill>
                <a:srgbClr val="76923C"/>
              </a:solidFill>
              <a:prstDash val="solid"/>
              <a:round/>
              <a:headEnd len="sm" w="sm" type="none"/>
              <a:tailEnd len="sm" w="sm" type="none"/>
            </a:ln>
          </p:spPr>
        </p:cxnSp>
        <p:cxnSp>
          <p:nvCxnSpPr>
            <p:cNvPr id="559" name="Google Shape;559;p25"/>
            <p:cNvCxnSpPr/>
            <p:nvPr/>
          </p:nvCxnSpPr>
          <p:spPr>
            <a:xfrm>
              <a:off x="1908720" y="2313360"/>
              <a:ext cx="219900" cy="0"/>
            </a:xfrm>
            <a:prstGeom prst="straightConnector1">
              <a:avLst/>
            </a:prstGeom>
            <a:noFill/>
            <a:ln cap="flat" cmpd="sng" w="57150">
              <a:solidFill>
                <a:srgbClr val="76923C"/>
              </a:solidFill>
              <a:prstDash val="solid"/>
              <a:round/>
              <a:headEnd len="sm" w="sm" type="none"/>
              <a:tailEnd len="sm" w="sm" type="none"/>
            </a:ln>
          </p:spPr>
        </p:cxnSp>
        <p:cxnSp>
          <p:nvCxnSpPr>
            <p:cNvPr id="560" name="Google Shape;560;p25"/>
            <p:cNvCxnSpPr/>
            <p:nvPr/>
          </p:nvCxnSpPr>
          <p:spPr>
            <a:xfrm>
              <a:off x="2755080" y="2313360"/>
              <a:ext cx="220200" cy="0"/>
            </a:xfrm>
            <a:prstGeom prst="straightConnector1">
              <a:avLst/>
            </a:prstGeom>
            <a:noFill/>
            <a:ln cap="flat" cmpd="sng" w="57150">
              <a:solidFill>
                <a:srgbClr val="76923C"/>
              </a:solidFill>
              <a:prstDash val="solid"/>
              <a:round/>
              <a:headEnd len="sm" w="sm" type="none"/>
              <a:tailEnd len="sm" w="sm" type="none"/>
            </a:ln>
          </p:spPr>
        </p:cxnSp>
        <p:cxnSp>
          <p:nvCxnSpPr>
            <p:cNvPr id="561" name="Google Shape;561;p25"/>
            <p:cNvCxnSpPr/>
            <p:nvPr/>
          </p:nvCxnSpPr>
          <p:spPr>
            <a:xfrm>
              <a:off x="3409920" y="2306520"/>
              <a:ext cx="219900" cy="0"/>
            </a:xfrm>
            <a:prstGeom prst="straightConnector1">
              <a:avLst/>
            </a:prstGeom>
            <a:noFill/>
            <a:ln cap="flat" cmpd="sng" w="57150">
              <a:solidFill>
                <a:srgbClr val="76923C"/>
              </a:solidFill>
              <a:prstDash val="solid"/>
              <a:round/>
              <a:headEnd len="sm" w="sm" type="none"/>
              <a:tailEnd len="sm" w="sm" type="none"/>
            </a:ln>
          </p:spPr>
        </p:cxnSp>
        <p:cxnSp>
          <p:nvCxnSpPr>
            <p:cNvPr id="562" name="Google Shape;562;p25"/>
            <p:cNvCxnSpPr/>
            <p:nvPr/>
          </p:nvCxnSpPr>
          <p:spPr>
            <a:xfrm>
              <a:off x="1359360" y="2385720"/>
              <a:ext cx="220200" cy="0"/>
            </a:xfrm>
            <a:prstGeom prst="straightConnector1">
              <a:avLst/>
            </a:prstGeom>
            <a:noFill/>
            <a:ln cap="flat" cmpd="sng" w="57150">
              <a:solidFill>
                <a:srgbClr val="76923C"/>
              </a:solidFill>
              <a:prstDash val="solid"/>
              <a:round/>
              <a:headEnd len="sm" w="sm" type="none"/>
              <a:tailEnd len="sm" w="sm" type="none"/>
            </a:ln>
          </p:spPr>
        </p:cxnSp>
        <p:cxnSp>
          <p:nvCxnSpPr>
            <p:cNvPr id="563" name="Google Shape;563;p25"/>
            <p:cNvCxnSpPr/>
            <p:nvPr/>
          </p:nvCxnSpPr>
          <p:spPr>
            <a:xfrm>
              <a:off x="2014560" y="2392920"/>
              <a:ext cx="219900" cy="0"/>
            </a:xfrm>
            <a:prstGeom prst="straightConnector1">
              <a:avLst/>
            </a:prstGeom>
            <a:noFill/>
            <a:ln cap="flat" cmpd="sng" w="57150">
              <a:solidFill>
                <a:srgbClr val="76923C"/>
              </a:solidFill>
              <a:prstDash val="solid"/>
              <a:round/>
              <a:headEnd len="sm" w="sm" type="none"/>
              <a:tailEnd len="sm" w="sm" type="none"/>
            </a:ln>
          </p:spPr>
        </p:cxnSp>
        <p:cxnSp>
          <p:nvCxnSpPr>
            <p:cNvPr id="564" name="Google Shape;564;p25"/>
            <p:cNvCxnSpPr/>
            <p:nvPr/>
          </p:nvCxnSpPr>
          <p:spPr>
            <a:xfrm>
              <a:off x="2860920" y="2392920"/>
              <a:ext cx="220200" cy="0"/>
            </a:xfrm>
            <a:prstGeom prst="straightConnector1">
              <a:avLst/>
            </a:prstGeom>
            <a:noFill/>
            <a:ln cap="flat" cmpd="sng" w="57150">
              <a:solidFill>
                <a:srgbClr val="76923C"/>
              </a:solidFill>
              <a:prstDash val="solid"/>
              <a:round/>
              <a:headEnd len="sm" w="sm" type="none"/>
              <a:tailEnd len="sm" w="sm" type="none"/>
            </a:ln>
          </p:spPr>
        </p:cxnSp>
        <p:cxnSp>
          <p:nvCxnSpPr>
            <p:cNvPr id="565" name="Google Shape;565;p25"/>
            <p:cNvCxnSpPr/>
            <p:nvPr/>
          </p:nvCxnSpPr>
          <p:spPr>
            <a:xfrm>
              <a:off x="3515760" y="2385720"/>
              <a:ext cx="219900" cy="0"/>
            </a:xfrm>
            <a:prstGeom prst="straightConnector1">
              <a:avLst/>
            </a:prstGeom>
            <a:noFill/>
            <a:ln cap="flat" cmpd="sng" w="57150">
              <a:solidFill>
                <a:srgbClr val="76923C"/>
              </a:solidFill>
              <a:prstDash val="solid"/>
              <a:round/>
              <a:headEnd len="sm" w="sm" type="none"/>
              <a:tailEnd len="sm" w="sm" type="none"/>
            </a:ln>
          </p:spPr>
        </p:cxnSp>
        <p:cxnSp>
          <p:nvCxnSpPr>
            <p:cNvPr id="566" name="Google Shape;566;p25"/>
            <p:cNvCxnSpPr/>
            <p:nvPr/>
          </p:nvCxnSpPr>
          <p:spPr>
            <a:xfrm>
              <a:off x="1451880" y="2465280"/>
              <a:ext cx="220200" cy="0"/>
            </a:xfrm>
            <a:prstGeom prst="straightConnector1">
              <a:avLst/>
            </a:prstGeom>
            <a:noFill/>
            <a:ln cap="flat" cmpd="sng" w="57150">
              <a:solidFill>
                <a:srgbClr val="76923C"/>
              </a:solidFill>
              <a:prstDash val="solid"/>
              <a:round/>
              <a:headEnd len="sm" w="sm" type="none"/>
              <a:tailEnd len="sm" w="sm" type="none"/>
            </a:ln>
          </p:spPr>
        </p:cxnSp>
        <p:cxnSp>
          <p:nvCxnSpPr>
            <p:cNvPr id="567" name="Google Shape;567;p25"/>
            <p:cNvCxnSpPr/>
            <p:nvPr/>
          </p:nvCxnSpPr>
          <p:spPr>
            <a:xfrm>
              <a:off x="2107080" y="2472120"/>
              <a:ext cx="219900" cy="0"/>
            </a:xfrm>
            <a:prstGeom prst="straightConnector1">
              <a:avLst/>
            </a:prstGeom>
            <a:noFill/>
            <a:ln cap="flat" cmpd="sng" w="57150">
              <a:solidFill>
                <a:srgbClr val="76923C"/>
              </a:solidFill>
              <a:prstDash val="solid"/>
              <a:round/>
              <a:headEnd len="sm" w="sm" type="none"/>
              <a:tailEnd len="sm" w="sm" type="none"/>
            </a:ln>
          </p:spPr>
        </p:cxnSp>
        <p:cxnSp>
          <p:nvCxnSpPr>
            <p:cNvPr id="568" name="Google Shape;568;p25"/>
            <p:cNvCxnSpPr/>
            <p:nvPr/>
          </p:nvCxnSpPr>
          <p:spPr>
            <a:xfrm>
              <a:off x="2953440" y="2472120"/>
              <a:ext cx="220200" cy="0"/>
            </a:xfrm>
            <a:prstGeom prst="straightConnector1">
              <a:avLst/>
            </a:prstGeom>
            <a:noFill/>
            <a:ln cap="flat" cmpd="sng" w="57150">
              <a:solidFill>
                <a:srgbClr val="76923C"/>
              </a:solidFill>
              <a:prstDash val="solid"/>
              <a:round/>
              <a:headEnd len="sm" w="sm" type="none"/>
              <a:tailEnd len="sm" w="sm" type="none"/>
            </a:ln>
          </p:spPr>
        </p:cxnSp>
        <p:cxnSp>
          <p:nvCxnSpPr>
            <p:cNvPr id="569" name="Google Shape;569;p25"/>
            <p:cNvCxnSpPr/>
            <p:nvPr/>
          </p:nvCxnSpPr>
          <p:spPr>
            <a:xfrm>
              <a:off x="3608280" y="2465280"/>
              <a:ext cx="220200" cy="0"/>
            </a:xfrm>
            <a:prstGeom prst="straightConnector1">
              <a:avLst/>
            </a:prstGeom>
            <a:noFill/>
            <a:ln cap="flat" cmpd="sng" w="57150">
              <a:solidFill>
                <a:srgbClr val="76923C"/>
              </a:solidFill>
              <a:prstDash val="solid"/>
              <a:round/>
              <a:headEnd len="sm" w="sm" type="none"/>
              <a:tailEnd len="sm" w="sm" type="none"/>
            </a:ln>
          </p:spPr>
        </p:cxnSp>
        <p:cxnSp>
          <p:nvCxnSpPr>
            <p:cNvPr id="570" name="Google Shape;570;p25"/>
            <p:cNvCxnSpPr/>
            <p:nvPr/>
          </p:nvCxnSpPr>
          <p:spPr>
            <a:xfrm>
              <a:off x="1531440" y="2544480"/>
              <a:ext cx="219900" cy="0"/>
            </a:xfrm>
            <a:prstGeom prst="straightConnector1">
              <a:avLst/>
            </a:prstGeom>
            <a:noFill/>
            <a:ln cap="flat" cmpd="sng" w="57150">
              <a:solidFill>
                <a:srgbClr val="76923C"/>
              </a:solidFill>
              <a:prstDash val="solid"/>
              <a:round/>
              <a:headEnd len="sm" w="sm" type="none"/>
              <a:tailEnd len="sm" w="sm" type="none"/>
            </a:ln>
          </p:spPr>
        </p:cxnSp>
        <p:cxnSp>
          <p:nvCxnSpPr>
            <p:cNvPr id="571" name="Google Shape;571;p25"/>
            <p:cNvCxnSpPr/>
            <p:nvPr/>
          </p:nvCxnSpPr>
          <p:spPr>
            <a:xfrm>
              <a:off x="2186280" y="2551680"/>
              <a:ext cx="220200" cy="0"/>
            </a:xfrm>
            <a:prstGeom prst="straightConnector1">
              <a:avLst/>
            </a:prstGeom>
            <a:noFill/>
            <a:ln cap="flat" cmpd="sng" w="57150">
              <a:solidFill>
                <a:srgbClr val="76923C"/>
              </a:solidFill>
              <a:prstDash val="solid"/>
              <a:round/>
              <a:headEnd len="sm" w="sm" type="none"/>
              <a:tailEnd len="sm" w="sm" type="none"/>
            </a:ln>
          </p:spPr>
        </p:cxnSp>
        <p:cxnSp>
          <p:nvCxnSpPr>
            <p:cNvPr id="572" name="Google Shape;572;p25"/>
            <p:cNvCxnSpPr/>
            <p:nvPr/>
          </p:nvCxnSpPr>
          <p:spPr>
            <a:xfrm>
              <a:off x="3033000" y="2551680"/>
              <a:ext cx="220200" cy="0"/>
            </a:xfrm>
            <a:prstGeom prst="straightConnector1">
              <a:avLst/>
            </a:prstGeom>
            <a:noFill/>
            <a:ln cap="flat" cmpd="sng" w="57150">
              <a:solidFill>
                <a:srgbClr val="76923C"/>
              </a:solidFill>
              <a:prstDash val="solid"/>
              <a:round/>
              <a:headEnd len="sm" w="sm" type="none"/>
              <a:tailEnd len="sm" w="sm" type="none"/>
            </a:ln>
          </p:spPr>
        </p:cxnSp>
        <p:cxnSp>
          <p:nvCxnSpPr>
            <p:cNvPr id="573" name="Google Shape;573;p25"/>
            <p:cNvCxnSpPr/>
            <p:nvPr/>
          </p:nvCxnSpPr>
          <p:spPr>
            <a:xfrm>
              <a:off x="3687480" y="2544480"/>
              <a:ext cx="220200" cy="0"/>
            </a:xfrm>
            <a:prstGeom prst="straightConnector1">
              <a:avLst/>
            </a:prstGeom>
            <a:noFill/>
            <a:ln cap="flat" cmpd="sng" w="57150">
              <a:solidFill>
                <a:srgbClr val="76923C"/>
              </a:solidFill>
              <a:prstDash val="solid"/>
              <a:round/>
              <a:headEnd len="sm" w="sm" type="none"/>
              <a:tailEnd len="sm" w="sm" type="none"/>
            </a:ln>
          </p:spPr>
        </p:cxnSp>
        <p:cxnSp>
          <p:nvCxnSpPr>
            <p:cNvPr id="574" name="Google Shape;574;p25"/>
            <p:cNvCxnSpPr/>
            <p:nvPr/>
          </p:nvCxnSpPr>
          <p:spPr>
            <a:xfrm>
              <a:off x="1623960" y="2624040"/>
              <a:ext cx="220200" cy="0"/>
            </a:xfrm>
            <a:prstGeom prst="straightConnector1">
              <a:avLst/>
            </a:prstGeom>
            <a:noFill/>
            <a:ln cap="flat" cmpd="sng" w="57150">
              <a:solidFill>
                <a:srgbClr val="76923C"/>
              </a:solidFill>
              <a:prstDash val="solid"/>
              <a:round/>
              <a:headEnd len="sm" w="sm" type="none"/>
              <a:tailEnd len="sm" w="sm" type="none"/>
            </a:ln>
          </p:spPr>
        </p:cxnSp>
        <p:cxnSp>
          <p:nvCxnSpPr>
            <p:cNvPr id="575" name="Google Shape;575;p25"/>
            <p:cNvCxnSpPr/>
            <p:nvPr/>
          </p:nvCxnSpPr>
          <p:spPr>
            <a:xfrm>
              <a:off x="2278800" y="2630880"/>
              <a:ext cx="220200" cy="0"/>
            </a:xfrm>
            <a:prstGeom prst="straightConnector1">
              <a:avLst/>
            </a:prstGeom>
            <a:noFill/>
            <a:ln cap="flat" cmpd="sng" w="57150">
              <a:solidFill>
                <a:srgbClr val="76923C"/>
              </a:solidFill>
              <a:prstDash val="solid"/>
              <a:round/>
              <a:headEnd len="sm" w="sm" type="none"/>
              <a:tailEnd len="sm" w="sm" type="none"/>
            </a:ln>
          </p:spPr>
        </p:cxnSp>
        <p:cxnSp>
          <p:nvCxnSpPr>
            <p:cNvPr id="576" name="Google Shape;576;p25"/>
            <p:cNvCxnSpPr/>
            <p:nvPr/>
          </p:nvCxnSpPr>
          <p:spPr>
            <a:xfrm>
              <a:off x="3125520" y="2630880"/>
              <a:ext cx="220200" cy="0"/>
            </a:xfrm>
            <a:prstGeom prst="straightConnector1">
              <a:avLst/>
            </a:prstGeom>
            <a:noFill/>
            <a:ln cap="flat" cmpd="sng" w="57150">
              <a:solidFill>
                <a:srgbClr val="76923C"/>
              </a:solidFill>
              <a:prstDash val="solid"/>
              <a:round/>
              <a:headEnd len="sm" w="sm" type="none"/>
              <a:tailEnd len="sm" w="sm" type="none"/>
            </a:ln>
          </p:spPr>
        </p:cxnSp>
        <p:cxnSp>
          <p:nvCxnSpPr>
            <p:cNvPr id="577" name="Google Shape;577;p25"/>
            <p:cNvCxnSpPr/>
            <p:nvPr/>
          </p:nvCxnSpPr>
          <p:spPr>
            <a:xfrm>
              <a:off x="3780000" y="2624040"/>
              <a:ext cx="220200" cy="0"/>
            </a:xfrm>
            <a:prstGeom prst="straightConnector1">
              <a:avLst/>
            </a:prstGeom>
            <a:noFill/>
            <a:ln cap="flat" cmpd="sng" w="57150">
              <a:solidFill>
                <a:srgbClr val="76923C"/>
              </a:solidFill>
              <a:prstDash val="solid"/>
              <a:round/>
              <a:headEnd len="sm" w="sm" type="none"/>
              <a:tailEnd len="sm" w="sm" type="none"/>
            </a:ln>
          </p:spPr>
        </p:cxnSp>
      </p:grpSp>
      <p:grpSp>
        <p:nvGrpSpPr>
          <p:cNvPr id="578" name="Google Shape;578;p25"/>
          <p:cNvGrpSpPr/>
          <p:nvPr/>
        </p:nvGrpSpPr>
        <p:grpSpPr>
          <a:xfrm>
            <a:off x="2841000" y="1681680"/>
            <a:ext cx="3259920" cy="347220"/>
            <a:chOff x="1164600" y="1124640"/>
            <a:chExt cx="3259920" cy="462960"/>
          </a:xfrm>
        </p:grpSpPr>
        <p:cxnSp>
          <p:nvCxnSpPr>
            <p:cNvPr id="579" name="Google Shape;579;p25"/>
            <p:cNvCxnSpPr/>
            <p:nvPr/>
          </p:nvCxnSpPr>
          <p:spPr>
            <a:xfrm>
              <a:off x="1389240" y="1124640"/>
              <a:ext cx="793800" cy="0"/>
            </a:xfrm>
            <a:prstGeom prst="straightConnector1">
              <a:avLst/>
            </a:prstGeom>
            <a:noFill/>
            <a:ln cap="flat" cmpd="sng" w="57150">
              <a:solidFill>
                <a:srgbClr val="800000"/>
              </a:solidFill>
              <a:prstDash val="solid"/>
              <a:round/>
              <a:headEnd len="sm" w="sm" type="none"/>
              <a:tailEnd len="sm" w="sm" type="none"/>
            </a:ln>
          </p:spPr>
        </p:cxnSp>
        <p:cxnSp>
          <p:nvCxnSpPr>
            <p:cNvPr id="580" name="Google Shape;580;p25"/>
            <p:cNvCxnSpPr/>
            <p:nvPr/>
          </p:nvCxnSpPr>
          <p:spPr>
            <a:xfrm>
              <a:off x="2278080" y="1124640"/>
              <a:ext cx="843900" cy="0"/>
            </a:xfrm>
            <a:prstGeom prst="straightConnector1">
              <a:avLst/>
            </a:prstGeom>
            <a:noFill/>
            <a:ln cap="flat" cmpd="sng" w="57150">
              <a:solidFill>
                <a:srgbClr val="800000"/>
              </a:solidFill>
              <a:prstDash val="solid"/>
              <a:round/>
              <a:headEnd len="sm" w="sm" type="none"/>
              <a:tailEnd len="sm" w="sm" type="none"/>
            </a:ln>
          </p:spPr>
        </p:cxnSp>
        <p:cxnSp>
          <p:nvCxnSpPr>
            <p:cNvPr id="581" name="Google Shape;581;p25"/>
            <p:cNvCxnSpPr/>
            <p:nvPr/>
          </p:nvCxnSpPr>
          <p:spPr>
            <a:xfrm>
              <a:off x="1164600" y="1276920"/>
              <a:ext cx="641100" cy="0"/>
            </a:xfrm>
            <a:prstGeom prst="straightConnector1">
              <a:avLst/>
            </a:prstGeom>
            <a:noFill/>
            <a:ln cap="flat" cmpd="sng" w="57150">
              <a:solidFill>
                <a:srgbClr val="4F81BD"/>
              </a:solidFill>
              <a:prstDash val="solid"/>
              <a:round/>
              <a:headEnd len="sm" w="sm" type="none"/>
              <a:tailEnd len="sm" w="sm" type="none"/>
            </a:ln>
          </p:spPr>
        </p:cxnSp>
        <p:cxnSp>
          <p:nvCxnSpPr>
            <p:cNvPr id="582" name="Google Shape;582;p25"/>
            <p:cNvCxnSpPr/>
            <p:nvPr/>
          </p:nvCxnSpPr>
          <p:spPr>
            <a:xfrm>
              <a:off x="2000520" y="1276920"/>
              <a:ext cx="691200" cy="0"/>
            </a:xfrm>
            <a:prstGeom prst="straightConnector1">
              <a:avLst/>
            </a:prstGeom>
            <a:noFill/>
            <a:ln cap="flat" cmpd="sng" w="57150">
              <a:solidFill>
                <a:srgbClr val="4F81BD"/>
              </a:solidFill>
              <a:prstDash val="solid"/>
              <a:round/>
              <a:headEnd len="sm" w="sm" type="none"/>
              <a:tailEnd len="sm" w="sm" type="none"/>
            </a:ln>
          </p:spPr>
        </p:cxnSp>
        <p:cxnSp>
          <p:nvCxnSpPr>
            <p:cNvPr id="583" name="Google Shape;583;p25"/>
            <p:cNvCxnSpPr/>
            <p:nvPr/>
          </p:nvCxnSpPr>
          <p:spPr>
            <a:xfrm>
              <a:off x="1712520" y="1412640"/>
              <a:ext cx="516000" cy="0"/>
            </a:xfrm>
            <a:prstGeom prst="straightConnector1">
              <a:avLst/>
            </a:prstGeom>
            <a:noFill/>
            <a:ln cap="flat" cmpd="sng" w="57150">
              <a:solidFill>
                <a:srgbClr val="800000"/>
              </a:solidFill>
              <a:prstDash val="solid"/>
              <a:round/>
              <a:headEnd len="sm" w="sm" type="none"/>
              <a:tailEnd len="sm" w="sm" type="none"/>
            </a:ln>
          </p:spPr>
        </p:cxnSp>
        <p:cxnSp>
          <p:nvCxnSpPr>
            <p:cNvPr id="584" name="Google Shape;584;p25"/>
            <p:cNvCxnSpPr/>
            <p:nvPr/>
          </p:nvCxnSpPr>
          <p:spPr>
            <a:xfrm>
              <a:off x="2347560" y="1429560"/>
              <a:ext cx="516000" cy="0"/>
            </a:xfrm>
            <a:prstGeom prst="straightConnector1">
              <a:avLst/>
            </a:prstGeom>
            <a:noFill/>
            <a:ln cap="flat" cmpd="sng" w="57150">
              <a:solidFill>
                <a:srgbClr val="800000"/>
              </a:solidFill>
              <a:prstDash val="solid"/>
              <a:round/>
              <a:headEnd len="sm" w="sm" type="none"/>
              <a:tailEnd len="sm" w="sm" type="none"/>
            </a:ln>
          </p:spPr>
        </p:cxnSp>
        <p:cxnSp>
          <p:nvCxnSpPr>
            <p:cNvPr id="585" name="Google Shape;585;p25"/>
            <p:cNvCxnSpPr/>
            <p:nvPr/>
          </p:nvCxnSpPr>
          <p:spPr>
            <a:xfrm>
              <a:off x="3260520" y="1124640"/>
              <a:ext cx="516000" cy="0"/>
            </a:xfrm>
            <a:prstGeom prst="straightConnector1">
              <a:avLst/>
            </a:prstGeom>
            <a:noFill/>
            <a:ln cap="flat" cmpd="sng" w="57150">
              <a:solidFill>
                <a:srgbClr val="4F81BD"/>
              </a:solidFill>
              <a:prstDash val="solid"/>
              <a:round/>
              <a:headEnd len="sm" w="sm" type="none"/>
              <a:tailEnd len="sm" w="sm" type="none"/>
            </a:ln>
          </p:spPr>
        </p:cxnSp>
        <p:cxnSp>
          <p:nvCxnSpPr>
            <p:cNvPr id="586" name="Google Shape;586;p25"/>
            <p:cNvCxnSpPr/>
            <p:nvPr/>
          </p:nvCxnSpPr>
          <p:spPr>
            <a:xfrm>
              <a:off x="3908520" y="1124640"/>
              <a:ext cx="516000" cy="0"/>
            </a:xfrm>
            <a:prstGeom prst="straightConnector1">
              <a:avLst/>
            </a:prstGeom>
            <a:noFill/>
            <a:ln cap="flat" cmpd="sng" w="57150">
              <a:solidFill>
                <a:srgbClr val="4F81BD"/>
              </a:solidFill>
              <a:prstDash val="solid"/>
              <a:round/>
              <a:headEnd len="sm" w="sm" type="none"/>
              <a:tailEnd len="sm" w="sm" type="none"/>
            </a:ln>
          </p:spPr>
        </p:cxnSp>
        <p:cxnSp>
          <p:nvCxnSpPr>
            <p:cNvPr id="587" name="Google Shape;587;p25"/>
            <p:cNvCxnSpPr/>
            <p:nvPr/>
          </p:nvCxnSpPr>
          <p:spPr>
            <a:xfrm>
              <a:off x="2883240" y="1273320"/>
              <a:ext cx="516000" cy="0"/>
            </a:xfrm>
            <a:prstGeom prst="straightConnector1">
              <a:avLst/>
            </a:prstGeom>
            <a:noFill/>
            <a:ln cap="flat" cmpd="sng" w="57150">
              <a:solidFill>
                <a:srgbClr val="800000"/>
              </a:solidFill>
              <a:prstDash val="solid"/>
              <a:round/>
              <a:headEnd len="sm" w="sm" type="none"/>
              <a:tailEnd len="sm" w="sm" type="none"/>
            </a:ln>
          </p:spPr>
        </p:cxnSp>
        <p:cxnSp>
          <p:nvCxnSpPr>
            <p:cNvPr id="588" name="Google Shape;588;p25"/>
            <p:cNvCxnSpPr/>
            <p:nvPr/>
          </p:nvCxnSpPr>
          <p:spPr>
            <a:xfrm>
              <a:off x="3518280" y="1276920"/>
              <a:ext cx="516000" cy="0"/>
            </a:xfrm>
            <a:prstGeom prst="straightConnector1">
              <a:avLst/>
            </a:prstGeom>
            <a:noFill/>
            <a:ln cap="flat" cmpd="sng" w="57150">
              <a:solidFill>
                <a:srgbClr val="800000"/>
              </a:solidFill>
              <a:prstDash val="solid"/>
              <a:round/>
              <a:headEnd len="sm" w="sm" type="none"/>
              <a:tailEnd len="sm" w="sm" type="none"/>
            </a:ln>
          </p:spPr>
        </p:cxnSp>
        <p:cxnSp>
          <p:nvCxnSpPr>
            <p:cNvPr id="589" name="Google Shape;589;p25"/>
            <p:cNvCxnSpPr/>
            <p:nvPr/>
          </p:nvCxnSpPr>
          <p:spPr>
            <a:xfrm>
              <a:off x="2966400" y="1436400"/>
              <a:ext cx="641400" cy="0"/>
            </a:xfrm>
            <a:prstGeom prst="straightConnector1">
              <a:avLst/>
            </a:prstGeom>
            <a:noFill/>
            <a:ln cap="flat" cmpd="sng" w="57150">
              <a:solidFill>
                <a:srgbClr val="4F81BD"/>
              </a:solidFill>
              <a:prstDash val="solid"/>
              <a:round/>
              <a:headEnd len="sm" w="sm" type="none"/>
              <a:tailEnd len="sm" w="sm" type="none"/>
            </a:ln>
          </p:spPr>
        </p:cxnSp>
        <p:cxnSp>
          <p:nvCxnSpPr>
            <p:cNvPr id="590" name="Google Shape;590;p25"/>
            <p:cNvCxnSpPr/>
            <p:nvPr/>
          </p:nvCxnSpPr>
          <p:spPr>
            <a:xfrm>
              <a:off x="3683160" y="1436400"/>
              <a:ext cx="691200" cy="0"/>
            </a:xfrm>
            <a:prstGeom prst="straightConnector1">
              <a:avLst/>
            </a:prstGeom>
            <a:noFill/>
            <a:ln cap="flat" cmpd="sng" w="57150">
              <a:solidFill>
                <a:srgbClr val="4F81BD"/>
              </a:solidFill>
              <a:prstDash val="solid"/>
              <a:round/>
              <a:headEnd len="sm" w="sm" type="none"/>
              <a:tailEnd len="sm" w="sm" type="none"/>
            </a:ln>
          </p:spPr>
        </p:cxnSp>
        <p:cxnSp>
          <p:nvCxnSpPr>
            <p:cNvPr id="591" name="Google Shape;591;p25"/>
            <p:cNvCxnSpPr/>
            <p:nvPr/>
          </p:nvCxnSpPr>
          <p:spPr>
            <a:xfrm>
              <a:off x="1510200" y="1587600"/>
              <a:ext cx="516000" cy="0"/>
            </a:xfrm>
            <a:prstGeom prst="straightConnector1">
              <a:avLst/>
            </a:prstGeom>
            <a:noFill/>
            <a:ln cap="flat" cmpd="sng" w="57150">
              <a:solidFill>
                <a:srgbClr val="4F81BD"/>
              </a:solidFill>
              <a:prstDash val="solid"/>
              <a:round/>
              <a:headEnd len="sm" w="sm" type="none"/>
              <a:tailEnd len="sm" w="sm" type="none"/>
            </a:ln>
          </p:spPr>
        </p:cxnSp>
        <p:cxnSp>
          <p:nvCxnSpPr>
            <p:cNvPr id="592" name="Google Shape;592;p25"/>
            <p:cNvCxnSpPr/>
            <p:nvPr/>
          </p:nvCxnSpPr>
          <p:spPr>
            <a:xfrm>
              <a:off x="2284200" y="1587600"/>
              <a:ext cx="516000" cy="0"/>
            </a:xfrm>
            <a:prstGeom prst="straightConnector1">
              <a:avLst/>
            </a:prstGeom>
            <a:noFill/>
            <a:ln cap="flat" cmpd="sng" w="57150">
              <a:solidFill>
                <a:srgbClr val="4F81BD"/>
              </a:solidFill>
              <a:prstDash val="solid"/>
              <a:round/>
              <a:headEnd len="sm" w="sm" type="none"/>
              <a:tailEnd len="sm" w="sm" type="none"/>
            </a:ln>
          </p:spPr>
        </p:cxnSp>
        <p:cxnSp>
          <p:nvCxnSpPr>
            <p:cNvPr id="593" name="Google Shape;593;p25"/>
            <p:cNvCxnSpPr/>
            <p:nvPr/>
          </p:nvCxnSpPr>
          <p:spPr>
            <a:xfrm>
              <a:off x="2998440" y="1587600"/>
              <a:ext cx="516000" cy="0"/>
            </a:xfrm>
            <a:prstGeom prst="straightConnector1">
              <a:avLst/>
            </a:prstGeom>
            <a:noFill/>
            <a:ln cap="flat" cmpd="sng" w="57150">
              <a:solidFill>
                <a:srgbClr val="800000"/>
              </a:solidFill>
              <a:prstDash val="solid"/>
              <a:round/>
              <a:headEnd len="sm" w="sm" type="none"/>
              <a:tailEnd len="sm" w="sm" type="none"/>
            </a:ln>
          </p:spPr>
        </p:cxnSp>
        <p:cxnSp>
          <p:nvCxnSpPr>
            <p:cNvPr id="594" name="Google Shape;594;p25"/>
            <p:cNvCxnSpPr/>
            <p:nvPr/>
          </p:nvCxnSpPr>
          <p:spPr>
            <a:xfrm>
              <a:off x="3666600" y="1587600"/>
              <a:ext cx="516000" cy="0"/>
            </a:xfrm>
            <a:prstGeom prst="straightConnector1">
              <a:avLst/>
            </a:prstGeom>
            <a:noFill/>
            <a:ln cap="flat" cmpd="sng" w="57150">
              <a:solidFill>
                <a:srgbClr val="800000"/>
              </a:solidFill>
              <a:prstDash val="solid"/>
              <a:round/>
              <a:headEnd len="sm" w="sm" type="none"/>
              <a:tailEnd len="sm" w="sm" type="none"/>
            </a:ln>
          </p:spPr>
        </p:cxnSp>
      </p:grpSp>
      <p:grpSp>
        <p:nvGrpSpPr>
          <p:cNvPr id="595" name="Google Shape;595;p25"/>
          <p:cNvGrpSpPr/>
          <p:nvPr/>
        </p:nvGrpSpPr>
        <p:grpSpPr>
          <a:xfrm>
            <a:off x="2477040" y="4934100"/>
            <a:ext cx="3834300" cy="287190"/>
            <a:chOff x="800640" y="5461200"/>
            <a:chExt cx="3834300" cy="382920"/>
          </a:xfrm>
        </p:grpSpPr>
        <p:cxnSp>
          <p:nvCxnSpPr>
            <p:cNvPr id="596" name="Google Shape;596;p25"/>
            <p:cNvCxnSpPr/>
            <p:nvPr/>
          </p:nvCxnSpPr>
          <p:spPr>
            <a:xfrm>
              <a:off x="800640" y="5461200"/>
              <a:ext cx="3834300" cy="0"/>
            </a:xfrm>
            <a:prstGeom prst="straightConnector1">
              <a:avLst/>
            </a:prstGeom>
            <a:noFill/>
            <a:ln cap="flat" cmpd="sng" w="76200">
              <a:solidFill>
                <a:srgbClr val="3B7C40"/>
              </a:solidFill>
              <a:prstDash val="solid"/>
              <a:round/>
              <a:headEnd len="sm" w="sm" type="none"/>
              <a:tailEnd len="sm" w="sm" type="none"/>
            </a:ln>
          </p:spPr>
        </p:cxnSp>
        <p:sp>
          <p:nvSpPr>
            <p:cNvPr id="597" name="Google Shape;597;p25"/>
            <p:cNvSpPr/>
            <p:nvPr/>
          </p:nvSpPr>
          <p:spPr>
            <a:xfrm>
              <a:off x="1737720" y="5710320"/>
              <a:ext cx="372900" cy="133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8" name="Google Shape;598;p25"/>
            <p:cNvSpPr/>
            <p:nvPr/>
          </p:nvSpPr>
          <p:spPr>
            <a:xfrm>
              <a:off x="2759760" y="5706720"/>
              <a:ext cx="309300" cy="133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9" name="Google Shape;599;p25"/>
            <p:cNvSpPr/>
            <p:nvPr/>
          </p:nvSpPr>
          <p:spPr>
            <a:xfrm>
              <a:off x="3609360" y="5702400"/>
              <a:ext cx="437100" cy="133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00" name="Google Shape;600;p25"/>
          <p:cNvSpPr/>
          <p:nvPr/>
        </p:nvSpPr>
        <p:spPr>
          <a:xfrm>
            <a:off x="1698720" y="1717320"/>
            <a:ext cx="627600" cy="2277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reads</a:t>
            </a:r>
            <a:endParaRPr sz="1200"/>
          </a:p>
        </p:txBody>
      </p:sp>
      <p:sp>
        <p:nvSpPr>
          <p:cNvPr id="601" name="Google Shape;601;p25"/>
          <p:cNvSpPr/>
          <p:nvPr/>
        </p:nvSpPr>
        <p:spPr>
          <a:xfrm>
            <a:off x="1698720" y="2433090"/>
            <a:ext cx="726900" cy="2277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k-mers</a:t>
            </a:r>
            <a:endParaRPr sz="1200"/>
          </a:p>
        </p:txBody>
      </p:sp>
      <p:sp>
        <p:nvSpPr>
          <p:cNvPr id="602" name="Google Shape;602;p25"/>
          <p:cNvSpPr/>
          <p:nvPr/>
        </p:nvSpPr>
        <p:spPr>
          <a:xfrm>
            <a:off x="1698720" y="3556980"/>
            <a:ext cx="1074300" cy="3873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read-contig</a:t>
            </a:r>
            <a:endParaRPr sz="1200"/>
          </a:p>
          <a:p>
            <a:pPr indent="0" lvl="0" marL="0" rtl="0" algn="l">
              <a:spcBef>
                <a:spcPts val="0"/>
              </a:spcBef>
              <a:spcAft>
                <a:spcPts val="0"/>
              </a:spcAft>
              <a:buNone/>
            </a:pPr>
            <a:r>
              <a:rPr lang="en-US" sz="1200"/>
              <a:t>alignments</a:t>
            </a:r>
            <a:endParaRPr sz="1200"/>
          </a:p>
        </p:txBody>
      </p:sp>
      <p:sp>
        <p:nvSpPr>
          <p:cNvPr id="603" name="Google Shape;603;p25"/>
          <p:cNvSpPr/>
          <p:nvPr/>
        </p:nvSpPr>
        <p:spPr>
          <a:xfrm>
            <a:off x="1698720" y="4633800"/>
            <a:ext cx="1565700" cy="3873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contig-contig scaffolds</a:t>
            </a:r>
            <a:endParaRPr sz="1200"/>
          </a:p>
        </p:txBody>
      </p:sp>
      <p:sp>
        <p:nvSpPr>
          <p:cNvPr id="604" name="Google Shape;604;p25"/>
          <p:cNvSpPr/>
          <p:nvPr/>
        </p:nvSpPr>
        <p:spPr>
          <a:xfrm>
            <a:off x="1698720" y="3053820"/>
            <a:ext cx="748200" cy="2277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contigs</a:t>
            </a:r>
            <a:endParaRPr sz="1200"/>
          </a:p>
        </p:txBody>
      </p:sp>
      <p:grpSp>
        <p:nvGrpSpPr>
          <p:cNvPr id="605" name="Google Shape;605;p25"/>
          <p:cNvGrpSpPr/>
          <p:nvPr/>
        </p:nvGrpSpPr>
        <p:grpSpPr>
          <a:xfrm>
            <a:off x="2460480" y="3176670"/>
            <a:ext cx="3879300" cy="1757970"/>
            <a:chOff x="784080" y="3117960"/>
            <a:chExt cx="3879300" cy="2343960"/>
          </a:xfrm>
        </p:grpSpPr>
        <p:cxnSp>
          <p:nvCxnSpPr>
            <p:cNvPr id="606" name="Google Shape;606;p25"/>
            <p:cNvCxnSpPr/>
            <p:nvPr/>
          </p:nvCxnSpPr>
          <p:spPr>
            <a:xfrm>
              <a:off x="891000" y="3117960"/>
              <a:ext cx="862800" cy="0"/>
            </a:xfrm>
            <a:prstGeom prst="straightConnector1">
              <a:avLst/>
            </a:prstGeom>
            <a:noFill/>
            <a:ln cap="flat" cmpd="sng" w="76200">
              <a:solidFill>
                <a:srgbClr val="3B7C40"/>
              </a:solidFill>
              <a:prstDash val="solid"/>
              <a:round/>
              <a:headEnd len="sm" w="sm" type="none"/>
              <a:tailEnd len="sm" w="sm" type="none"/>
            </a:ln>
          </p:spPr>
        </p:cxnSp>
        <p:cxnSp>
          <p:nvCxnSpPr>
            <p:cNvPr id="607" name="Google Shape;607;p25"/>
            <p:cNvCxnSpPr/>
            <p:nvPr/>
          </p:nvCxnSpPr>
          <p:spPr>
            <a:xfrm>
              <a:off x="3017520" y="3117960"/>
              <a:ext cx="548700" cy="0"/>
            </a:xfrm>
            <a:prstGeom prst="straightConnector1">
              <a:avLst/>
            </a:prstGeom>
            <a:noFill/>
            <a:ln cap="flat" cmpd="sng" w="76200">
              <a:solidFill>
                <a:srgbClr val="3B7C40"/>
              </a:solidFill>
              <a:prstDash val="solid"/>
              <a:round/>
              <a:headEnd len="sm" w="sm" type="none"/>
              <a:tailEnd len="sm" w="sm" type="none"/>
            </a:ln>
          </p:spPr>
        </p:cxnSp>
        <p:cxnSp>
          <p:nvCxnSpPr>
            <p:cNvPr id="608" name="Google Shape;608;p25"/>
            <p:cNvCxnSpPr/>
            <p:nvPr/>
          </p:nvCxnSpPr>
          <p:spPr>
            <a:xfrm>
              <a:off x="2103120" y="3117960"/>
              <a:ext cx="548700" cy="0"/>
            </a:xfrm>
            <a:prstGeom prst="straightConnector1">
              <a:avLst/>
            </a:prstGeom>
            <a:noFill/>
            <a:ln cap="flat" cmpd="sng" w="76200">
              <a:solidFill>
                <a:srgbClr val="3B7C40"/>
              </a:solidFill>
              <a:prstDash val="solid"/>
              <a:round/>
              <a:headEnd len="sm" w="sm" type="none"/>
              <a:tailEnd len="sm" w="sm" type="none"/>
            </a:ln>
          </p:spPr>
        </p:cxnSp>
        <p:cxnSp>
          <p:nvCxnSpPr>
            <p:cNvPr id="609" name="Google Shape;609;p25"/>
            <p:cNvCxnSpPr/>
            <p:nvPr/>
          </p:nvCxnSpPr>
          <p:spPr>
            <a:xfrm>
              <a:off x="4023360" y="3117960"/>
              <a:ext cx="457200" cy="0"/>
            </a:xfrm>
            <a:prstGeom prst="straightConnector1">
              <a:avLst/>
            </a:prstGeom>
            <a:noFill/>
            <a:ln cap="flat" cmpd="sng" w="76200">
              <a:solidFill>
                <a:srgbClr val="3B7C40"/>
              </a:solidFill>
              <a:prstDash val="solid"/>
              <a:round/>
              <a:headEnd len="sm" w="sm" type="none"/>
              <a:tailEnd len="sm" w="sm" type="none"/>
            </a:ln>
          </p:spPr>
        </p:cxnSp>
        <p:cxnSp>
          <p:nvCxnSpPr>
            <p:cNvPr id="610" name="Google Shape;610;p25"/>
            <p:cNvCxnSpPr/>
            <p:nvPr/>
          </p:nvCxnSpPr>
          <p:spPr>
            <a:xfrm>
              <a:off x="891360" y="4424040"/>
              <a:ext cx="862800" cy="0"/>
            </a:xfrm>
            <a:prstGeom prst="straightConnector1">
              <a:avLst/>
            </a:prstGeom>
            <a:noFill/>
            <a:ln cap="flat" cmpd="sng" w="76200">
              <a:solidFill>
                <a:srgbClr val="3B7C40"/>
              </a:solidFill>
              <a:prstDash val="solid"/>
              <a:round/>
              <a:headEnd len="sm" w="sm" type="none"/>
              <a:tailEnd len="sm" w="sm" type="none"/>
            </a:ln>
          </p:spPr>
        </p:cxnSp>
        <p:cxnSp>
          <p:nvCxnSpPr>
            <p:cNvPr id="611" name="Google Shape;611;p25"/>
            <p:cNvCxnSpPr/>
            <p:nvPr/>
          </p:nvCxnSpPr>
          <p:spPr>
            <a:xfrm>
              <a:off x="3017880" y="4424040"/>
              <a:ext cx="548700" cy="0"/>
            </a:xfrm>
            <a:prstGeom prst="straightConnector1">
              <a:avLst/>
            </a:prstGeom>
            <a:noFill/>
            <a:ln cap="flat" cmpd="sng" w="76200">
              <a:solidFill>
                <a:srgbClr val="3B7C40"/>
              </a:solidFill>
              <a:prstDash val="solid"/>
              <a:round/>
              <a:headEnd len="sm" w="sm" type="none"/>
              <a:tailEnd len="sm" w="sm" type="none"/>
            </a:ln>
          </p:spPr>
        </p:cxnSp>
        <p:cxnSp>
          <p:nvCxnSpPr>
            <p:cNvPr id="612" name="Google Shape;612;p25"/>
            <p:cNvCxnSpPr/>
            <p:nvPr/>
          </p:nvCxnSpPr>
          <p:spPr>
            <a:xfrm>
              <a:off x="2103480" y="4424040"/>
              <a:ext cx="548700" cy="0"/>
            </a:xfrm>
            <a:prstGeom prst="straightConnector1">
              <a:avLst/>
            </a:prstGeom>
            <a:noFill/>
            <a:ln cap="flat" cmpd="sng" w="76200">
              <a:solidFill>
                <a:srgbClr val="3B7C40"/>
              </a:solidFill>
              <a:prstDash val="solid"/>
              <a:round/>
              <a:headEnd len="sm" w="sm" type="none"/>
              <a:tailEnd len="sm" w="sm" type="none"/>
            </a:ln>
          </p:spPr>
        </p:cxnSp>
        <p:cxnSp>
          <p:nvCxnSpPr>
            <p:cNvPr id="613" name="Google Shape;613;p25"/>
            <p:cNvCxnSpPr/>
            <p:nvPr/>
          </p:nvCxnSpPr>
          <p:spPr>
            <a:xfrm>
              <a:off x="4023720" y="4424040"/>
              <a:ext cx="457200" cy="0"/>
            </a:xfrm>
            <a:prstGeom prst="straightConnector1">
              <a:avLst/>
            </a:prstGeom>
            <a:noFill/>
            <a:ln cap="flat" cmpd="sng" w="76200">
              <a:solidFill>
                <a:srgbClr val="3B7C40"/>
              </a:solidFill>
              <a:prstDash val="solid"/>
              <a:round/>
              <a:headEnd len="sm" w="sm" type="none"/>
              <a:tailEnd len="sm" w="sm" type="none"/>
            </a:ln>
          </p:spPr>
        </p:cxnSp>
        <p:cxnSp>
          <p:nvCxnSpPr>
            <p:cNvPr id="614" name="Google Shape;614;p25"/>
            <p:cNvCxnSpPr/>
            <p:nvPr/>
          </p:nvCxnSpPr>
          <p:spPr>
            <a:xfrm>
              <a:off x="784080" y="4901760"/>
              <a:ext cx="113700" cy="0"/>
            </a:xfrm>
            <a:prstGeom prst="straightConnector1">
              <a:avLst/>
            </a:prstGeom>
            <a:noFill/>
            <a:ln cap="flat" cmpd="sng" w="76200">
              <a:solidFill>
                <a:srgbClr val="342A06"/>
              </a:solidFill>
              <a:prstDash val="solid"/>
              <a:round/>
              <a:headEnd len="sm" w="sm" type="none"/>
              <a:tailEnd len="sm" w="sm" type="none"/>
            </a:ln>
          </p:spPr>
        </p:cxnSp>
        <p:cxnSp>
          <p:nvCxnSpPr>
            <p:cNvPr id="615" name="Google Shape;615;p25"/>
            <p:cNvCxnSpPr/>
            <p:nvPr/>
          </p:nvCxnSpPr>
          <p:spPr>
            <a:xfrm>
              <a:off x="1720080" y="4901760"/>
              <a:ext cx="113700" cy="0"/>
            </a:xfrm>
            <a:prstGeom prst="straightConnector1">
              <a:avLst/>
            </a:prstGeom>
            <a:noFill/>
            <a:ln cap="flat" cmpd="sng" w="76200">
              <a:solidFill>
                <a:srgbClr val="342A06"/>
              </a:solidFill>
              <a:prstDash val="solid"/>
              <a:round/>
              <a:headEnd len="sm" w="sm" type="none"/>
              <a:tailEnd len="sm" w="sm" type="none"/>
            </a:ln>
          </p:spPr>
        </p:cxnSp>
        <p:cxnSp>
          <p:nvCxnSpPr>
            <p:cNvPr id="616" name="Google Shape;616;p25"/>
            <p:cNvCxnSpPr/>
            <p:nvPr/>
          </p:nvCxnSpPr>
          <p:spPr>
            <a:xfrm>
              <a:off x="1920240" y="4901760"/>
              <a:ext cx="201600" cy="0"/>
            </a:xfrm>
            <a:prstGeom prst="straightConnector1">
              <a:avLst/>
            </a:prstGeom>
            <a:noFill/>
            <a:ln cap="flat" cmpd="sng" w="76200">
              <a:solidFill>
                <a:srgbClr val="342A06"/>
              </a:solidFill>
              <a:prstDash val="solid"/>
              <a:round/>
              <a:headEnd len="sm" w="sm" type="none"/>
              <a:tailEnd len="sm" w="sm" type="none"/>
            </a:ln>
          </p:spPr>
        </p:cxnSp>
        <p:cxnSp>
          <p:nvCxnSpPr>
            <p:cNvPr id="617" name="Google Shape;617;p25"/>
            <p:cNvCxnSpPr/>
            <p:nvPr/>
          </p:nvCxnSpPr>
          <p:spPr>
            <a:xfrm>
              <a:off x="2620080" y="4901760"/>
              <a:ext cx="214500" cy="0"/>
            </a:xfrm>
            <a:prstGeom prst="straightConnector1">
              <a:avLst/>
            </a:prstGeom>
            <a:noFill/>
            <a:ln cap="flat" cmpd="sng" w="76200">
              <a:solidFill>
                <a:srgbClr val="342A06"/>
              </a:solidFill>
              <a:prstDash val="solid"/>
              <a:round/>
              <a:headEnd len="sm" w="sm" type="none"/>
              <a:tailEnd len="sm" w="sm" type="none"/>
            </a:ln>
          </p:spPr>
        </p:cxnSp>
        <p:cxnSp>
          <p:nvCxnSpPr>
            <p:cNvPr id="618" name="Google Shape;618;p25"/>
            <p:cNvCxnSpPr/>
            <p:nvPr/>
          </p:nvCxnSpPr>
          <p:spPr>
            <a:xfrm>
              <a:off x="2908080" y="4901760"/>
              <a:ext cx="113700" cy="0"/>
            </a:xfrm>
            <a:prstGeom prst="straightConnector1">
              <a:avLst/>
            </a:prstGeom>
            <a:noFill/>
            <a:ln cap="flat" cmpd="sng" w="76200">
              <a:solidFill>
                <a:srgbClr val="342A06"/>
              </a:solidFill>
              <a:prstDash val="solid"/>
              <a:round/>
              <a:headEnd len="sm" w="sm" type="none"/>
              <a:tailEnd len="sm" w="sm" type="none"/>
            </a:ln>
          </p:spPr>
        </p:cxnSp>
        <p:cxnSp>
          <p:nvCxnSpPr>
            <p:cNvPr id="619" name="Google Shape;619;p25"/>
            <p:cNvCxnSpPr/>
            <p:nvPr/>
          </p:nvCxnSpPr>
          <p:spPr>
            <a:xfrm>
              <a:off x="3556080" y="4901760"/>
              <a:ext cx="113700" cy="0"/>
            </a:xfrm>
            <a:prstGeom prst="straightConnector1">
              <a:avLst/>
            </a:prstGeom>
            <a:noFill/>
            <a:ln cap="flat" cmpd="sng" w="76200">
              <a:solidFill>
                <a:srgbClr val="342A06"/>
              </a:solidFill>
              <a:prstDash val="solid"/>
              <a:round/>
              <a:headEnd len="sm" w="sm" type="none"/>
              <a:tailEnd len="sm" w="sm" type="none"/>
            </a:ln>
          </p:spPr>
        </p:cxnSp>
        <p:cxnSp>
          <p:nvCxnSpPr>
            <p:cNvPr id="620" name="Google Shape;620;p25"/>
            <p:cNvCxnSpPr/>
            <p:nvPr/>
          </p:nvCxnSpPr>
          <p:spPr>
            <a:xfrm>
              <a:off x="3840480" y="4901760"/>
              <a:ext cx="189300" cy="0"/>
            </a:xfrm>
            <a:prstGeom prst="straightConnector1">
              <a:avLst/>
            </a:prstGeom>
            <a:noFill/>
            <a:ln cap="flat" cmpd="sng" w="76200">
              <a:solidFill>
                <a:srgbClr val="342A06"/>
              </a:solidFill>
              <a:prstDash val="solid"/>
              <a:round/>
              <a:headEnd len="sm" w="sm" type="none"/>
              <a:tailEnd len="sm" w="sm" type="none"/>
            </a:ln>
          </p:spPr>
        </p:cxnSp>
        <p:cxnSp>
          <p:nvCxnSpPr>
            <p:cNvPr id="621" name="Google Shape;621;p25"/>
            <p:cNvCxnSpPr/>
            <p:nvPr/>
          </p:nvCxnSpPr>
          <p:spPr>
            <a:xfrm>
              <a:off x="4456080" y="4901760"/>
              <a:ext cx="207300" cy="0"/>
            </a:xfrm>
            <a:prstGeom prst="straightConnector1">
              <a:avLst/>
            </a:prstGeom>
            <a:noFill/>
            <a:ln cap="flat" cmpd="sng" w="76200">
              <a:solidFill>
                <a:srgbClr val="342A06"/>
              </a:solidFill>
              <a:prstDash val="solid"/>
              <a:round/>
              <a:headEnd len="sm" w="sm" type="none"/>
              <a:tailEnd len="sm" w="sm" type="none"/>
            </a:ln>
          </p:spPr>
        </p:cxnSp>
        <p:cxnSp>
          <p:nvCxnSpPr>
            <p:cNvPr id="622" name="Google Shape;622;p25"/>
            <p:cNvCxnSpPr/>
            <p:nvPr/>
          </p:nvCxnSpPr>
          <p:spPr>
            <a:xfrm>
              <a:off x="4024080" y="4901760"/>
              <a:ext cx="457200" cy="0"/>
            </a:xfrm>
            <a:prstGeom prst="straightConnector1">
              <a:avLst/>
            </a:prstGeom>
            <a:noFill/>
            <a:ln cap="flat" cmpd="sng" w="76200">
              <a:solidFill>
                <a:srgbClr val="3B7C40"/>
              </a:solidFill>
              <a:prstDash val="solid"/>
              <a:round/>
              <a:headEnd len="sm" w="sm" type="none"/>
              <a:tailEnd len="sm" w="sm" type="none"/>
            </a:ln>
          </p:spPr>
        </p:cxnSp>
        <p:cxnSp>
          <p:nvCxnSpPr>
            <p:cNvPr id="623" name="Google Shape;623;p25"/>
            <p:cNvCxnSpPr/>
            <p:nvPr/>
          </p:nvCxnSpPr>
          <p:spPr>
            <a:xfrm>
              <a:off x="3018240" y="4901760"/>
              <a:ext cx="548700" cy="0"/>
            </a:xfrm>
            <a:prstGeom prst="straightConnector1">
              <a:avLst/>
            </a:prstGeom>
            <a:noFill/>
            <a:ln cap="flat" cmpd="sng" w="76200">
              <a:solidFill>
                <a:srgbClr val="3B7C40"/>
              </a:solidFill>
              <a:prstDash val="solid"/>
              <a:round/>
              <a:headEnd len="sm" w="sm" type="none"/>
              <a:tailEnd len="sm" w="sm" type="none"/>
            </a:ln>
          </p:spPr>
        </p:cxnSp>
        <p:cxnSp>
          <p:nvCxnSpPr>
            <p:cNvPr id="624" name="Google Shape;624;p25"/>
            <p:cNvCxnSpPr/>
            <p:nvPr/>
          </p:nvCxnSpPr>
          <p:spPr>
            <a:xfrm>
              <a:off x="2103840" y="4901760"/>
              <a:ext cx="548700" cy="0"/>
            </a:xfrm>
            <a:prstGeom prst="straightConnector1">
              <a:avLst/>
            </a:prstGeom>
            <a:noFill/>
            <a:ln cap="flat" cmpd="sng" w="76200">
              <a:solidFill>
                <a:srgbClr val="3B7C40"/>
              </a:solidFill>
              <a:prstDash val="solid"/>
              <a:round/>
              <a:headEnd len="sm" w="sm" type="none"/>
              <a:tailEnd len="sm" w="sm" type="none"/>
            </a:ln>
          </p:spPr>
        </p:cxnSp>
        <p:cxnSp>
          <p:nvCxnSpPr>
            <p:cNvPr id="625" name="Google Shape;625;p25"/>
            <p:cNvCxnSpPr/>
            <p:nvPr/>
          </p:nvCxnSpPr>
          <p:spPr>
            <a:xfrm>
              <a:off x="891720" y="4901760"/>
              <a:ext cx="862800" cy="0"/>
            </a:xfrm>
            <a:prstGeom prst="straightConnector1">
              <a:avLst/>
            </a:prstGeom>
            <a:noFill/>
            <a:ln cap="flat" cmpd="sng" w="76200">
              <a:solidFill>
                <a:srgbClr val="3B7C40"/>
              </a:solidFill>
              <a:prstDash val="solid"/>
              <a:round/>
              <a:headEnd len="sm" w="sm" type="none"/>
              <a:tailEnd len="sm" w="sm" type="none"/>
            </a:ln>
          </p:spPr>
        </p:cxnSp>
        <p:cxnSp>
          <p:nvCxnSpPr>
            <p:cNvPr id="626" name="Google Shape;626;p25"/>
            <p:cNvCxnSpPr/>
            <p:nvPr/>
          </p:nvCxnSpPr>
          <p:spPr>
            <a:xfrm flipH="1" rot="10800000">
              <a:off x="1737720" y="5449740"/>
              <a:ext cx="182400" cy="2100"/>
            </a:xfrm>
            <a:prstGeom prst="straightConnector1">
              <a:avLst/>
            </a:prstGeom>
            <a:noFill/>
            <a:ln cap="flat" cmpd="sng" w="76200">
              <a:solidFill>
                <a:srgbClr val="BBE33D"/>
              </a:solidFill>
              <a:prstDash val="solid"/>
              <a:round/>
              <a:headEnd len="sm" w="sm" type="none"/>
              <a:tailEnd len="sm" w="sm" type="none"/>
            </a:ln>
          </p:spPr>
        </p:cxnSp>
        <p:cxnSp>
          <p:nvCxnSpPr>
            <p:cNvPr id="627" name="Google Shape;627;p25"/>
            <p:cNvCxnSpPr/>
            <p:nvPr/>
          </p:nvCxnSpPr>
          <p:spPr>
            <a:xfrm>
              <a:off x="3610080" y="5461920"/>
              <a:ext cx="273900" cy="0"/>
            </a:xfrm>
            <a:prstGeom prst="straightConnector1">
              <a:avLst/>
            </a:prstGeom>
            <a:noFill/>
            <a:ln cap="flat" cmpd="sng" w="76200">
              <a:solidFill>
                <a:srgbClr val="BBE33D"/>
              </a:solidFill>
              <a:prstDash val="solid"/>
              <a:round/>
              <a:headEnd len="sm" w="sm" type="none"/>
              <a:tailEnd len="sm" w="sm" type="none"/>
            </a:ln>
          </p:spPr>
        </p:cxnSp>
        <p:cxnSp>
          <p:nvCxnSpPr>
            <p:cNvPr id="628" name="Google Shape;628;p25"/>
            <p:cNvCxnSpPr/>
            <p:nvPr/>
          </p:nvCxnSpPr>
          <p:spPr>
            <a:xfrm>
              <a:off x="2818080" y="5461920"/>
              <a:ext cx="129900" cy="0"/>
            </a:xfrm>
            <a:prstGeom prst="straightConnector1">
              <a:avLst/>
            </a:prstGeom>
            <a:noFill/>
            <a:ln cap="flat" cmpd="sng" w="76200">
              <a:solidFill>
                <a:srgbClr val="BBE33D"/>
              </a:solidFill>
              <a:prstDash val="solid"/>
              <a:round/>
              <a:headEnd len="sm" w="sm" type="none"/>
              <a:tailEnd len="sm" w="sm" type="none"/>
            </a:ln>
          </p:spPr>
        </p:cxnSp>
      </p:grpSp>
      <p:sp>
        <p:nvSpPr>
          <p:cNvPr id="629" name="Google Shape;629;p25"/>
          <p:cNvSpPr/>
          <p:nvPr/>
        </p:nvSpPr>
        <p:spPr>
          <a:xfrm>
            <a:off x="4002000" y="2098290"/>
            <a:ext cx="509100" cy="209400"/>
          </a:xfrm>
          <a:prstGeom prst="downArrow">
            <a:avLst>
              <a:gd fmla="val 50000" name="adj1"/>
              <a:gd fmla="val 50000" name="adj2"/>
            </a:avLst>
          </a:prstGeom>
          <a:solidFill>
            <a:srgbClr val="000000"/>
          </a:solidFill>
          <a:ln>
            <a:noFill/>
          </a:ln>
        </p:spPr>
        <p:txBody>
          <a:bodyPr anchorCtr="0" anchor="ctr" bIns="45000" lIns="90000" spcFirstLastPara="1" rIns="90000" wrap="square" tIns="45000">
            <a:noAutofit/>
          </a:bodyPr>
          <a:lstStyle/>
          <a:p>
            <a:pPr indent="0" lvl="0" marL="0" marR="0" rtl="0" algn="ctr">
              <a:spcBef>
                <a:spcPts val="0"/>
              </a:spcBef>
              <a:spcAft>
                <a:spcPts val="0"/>
              </a:spcAft>
              <a:buNone/>
            </a:pPr>
            <a:r>
              <a:rPr b="1" lang="en-US" sz="1400">
                <a:solidFill>
                  <a:srgbClr val="FFFFFF"/>
                </a:solidFill>
                <a:latin typeface="Arial"/>
                <a:ea typeface="Arial"/>
                <a:cs typeface="Arial"/>
                <a:sym typeface="Arial"/>
              </a:rPr>
              <a:t>1</a:t>
            </a:r>
            <a:endParaRPr sz="1400">
              <a:solidFill>
                <a:srgbClr val="000000"/>
              </a:solidFill>
              <a:latin typeface="Arial"/>
              <a:ea typeface="Arial"/>
              <a:cs typeface="Arial"/>
              <a:sym typeface="Arial"/>
            </a:endParaRPr>
          </a:p>
        </p:txBody>
      </p:sp>
      <p:grpSp>
        <p:nvGrpSpPr>
          <p:cNvPr id="630" name="Google Shape;630;p25"/>
          <p:cNvGrpSpPr/>
          <p:nvPr/>
        </p:nvGrpSpPr>
        <p:grpSpPr>
          <a:xfrm>
            <a:off x="2929560" y="3555211"/>
            <a:ext cx="3259920" cy="608805"/>
            <a:chOff x="1253160" y="3622680"/>
            <a:chExt cx="3259920" cy="811740"/>
          </a:xfrm>
        </p:grpSpPr>
        <p:cxnSp>
          <p:nvCxnSpPr>
            <p:cNvPr id="631" name="Google Shape;631;p25"/>
            <p:cNvCxnSpPr/>
            <p:nvPr/>
          </p:nvCxnSpPr>
          <p:spPr>
            <a:xfrm>
              <a:off x="1253160" y="3776040"/>
              <a:ext cx="0" cy="632100"/>
            </a:xfrm>
            <a:prstGeom prst="straightConnector1">
              <a:avLst/>
            </a:prstGeom>
            <a:noFill/>
            <a:ln cap="flat" cmpd="sng" w="9525">
              <a:solidFill>
                <a:srgbClr val="000000"/>
              </a:solidFill>
              <a:prstDash val="dash"/>
              <a:round/>
              <a:headEnd len="sm" w="sm" type="none"/>
              <a:tailEnd len="sm" w="sm" type="none"/>
            </a:ln>
          </p:spPr>
        </p:cxnSp>
        <p:cxnSp>
          <p:nvCxnSpPr>
            <p:cNvPr id="632" name="Google Shape;632;p25"/>
            <p:cNvCxnSpPr/>
            <p:nvPr/>
          </p:nvCxnSpPr>
          <p:spPr>
            <a:xfrm>
              <a:off x="1710000" y="3802320"/>
              <a:ext cx="0" cy="632100"/>
            </a:xfrm>
            <a:prstGeom prst="straightConnector1">
              <a:avLst/>
            </a:prstGeom>
            <a:noFill/>
            <a:ln cap="flat" cmpd="sng" w="9525">
              <a:solidFill>
                <a:srgbClr val="000000"/>
              </a:solidFill>
              <a:prstDash val="dash"/>
              <a:round/>
              <a:headEnd len="sm" w="sm" type="none"/>
              <a:tailEnd len="sm" w="sm" type="none"/>
            </a:ln>
          </p:spPr>
        </p:cxnSp>
        <p:cxnSp>
          <p:nvCxnSpPr>
            <p:cNvPr id="633" name="Google Shape;633;p25"/>
            <p:cNvCxnSpPr/>
            <p:nvPr/>
          </p:nvCxnSpPr>
          <p:spPr>
            <a:xfrm>
              <a:off x="2122560" y="3778200"/>
              <a:ext cx="0" cy="632100"/>
            </a:xfrm>
            <a:prstGeom prst="straightConnector1">
              <a:avLst/>
            </a:prstGeom>
            <a:noFill/>
            <a:ln cap="flat" cmpd="sng" w="9525">
              <a:solidFill>
                <a:srgbClr val="000000"/>
              </a:solidFill>
              <a:prstDash val="dash"/>
              <a:round/>
              <a:headEnd len="sm" w="sm" type="none"/>
              <a:tailEnd len="sm" w="sm" type="none"/>
            </a:ln>
          </p:spPr>
        </p:cxnSp>
        <p:cxnSp>
          <p:nvCxnSpPr>
            <p:cNvPr id="634" name="Google Shape;634;p25"/>
            <p:cNvCxnSpPr/>
            <p:nvPr/>
          </p:nvCxnSpPr>
          <p:spPr>
            <a:xfrm>
              <a:off x="2636280" y="3791880"/>
              <a:ext cx="0" cy="632100"/>
            </a:xfrm>
            <a:prstGeom prst="straightConnector1">
              <a:avLst/>
            </a:prstGeom>
            <a:noFill/>
            <a:ln cap="flat" cmpd="sng" w="9525">
              <a:solidFill>
                <a:srgbClr val="000000"/>
              </a:solidFill>
              <a:prstDash val="dash"/>
              <a:round/>
              <a:headEnd len="sm" w="sm" type="none"/>
              <a:tailEnd len="sm" w="sm" type="none"/>
            </a:ln>
          </p:spPr>
        </p:cxnSp>
        <p:cxnSp>
          <p:nvCxnSpPr>
            <p:cNvPr id="635" name="Google Shape;635;p25"/>
            <p:cNvCxnSpPr/>
            <p:nvPr/>
          </p:nvCxnSpPr>
          <p:spPr>
            <a:xfrm>
              <a:off x="3041280" y="3774960"/>
              <a:ext cx="0" cy="632100"/>
            </a:xfrm>
            <a:prstGeom prst="straightConnector1">
              <a:avLst/>
            </a:prstGeom>
            <a:noFill/>
            <a:ln cap="flat" cmpd="sng" w="9525">
              <a:solidFill>
                <a:srgbClr val="000000"/>
              </a:solidFill>
              <a:prstDash val="dash"/>
              <a:round/>
              <a:headEnd len="sm" w="sm" type="none"/>
              <a:tailEnd len="sm" w="sm" type="none"/>
            </a:ln>
          </p:spPr>
        </p:cxnSp>
        <p:cxnSp>
          <p:nvCxnSpPr>
            <p:cNvPr id="636" name="Google Shape;636;p25"/>
            <p:cNvCxnSpPr/>
            <p:nvPr/>
          </p:nvCxnSpPr>
          <p:spPr>
            <a:xfrm>
              <a:off x="3487680" y="3778200"/>
              <a:ext cx="0" cy="632100"/>
            </a:xfrm>
            <a:prstGeom prst="straightConnector1">
              <a:avLst/>
            </a:prstGeom>
            <a:noFill/>
            <a:ln cap="flat" cmpd="sng" w="9525">
              <a:solidFill>
                <a:srgbClr val="000000"/>
              </a:solidFill>
              <a:prstDash val="dash"/>
              <a:round/>
              <a:headEnd len="sm" w="sm" type="none"/>
              <a:tailEnd len="sm" w="sm" type="none"/>
            </a:ln>
          </p:spPr>
        </p:cxnSp>
        <p:cxnSp>
          <p:nvCxnSpPr>
            <p:cNvPr id="637" name="Google Shape;637;p25"/>
            <p:cNvCxnSpPr/>
            <p:nvPr/>
          </p:nvCxnSpPr>
          <p:spPr>
            <a:xfrm>
              <a:off x="4047840" y="4106880"/>
              <a:ext cx="0" cy="270600"/>
            </a:xfrm>
            <a:prstGeom prst="straightConnector1">
              <a:avLst/>
            </a:prstGeom>
            <a:noFill/>
            <a:ln cap="flat" cmpd="sng" w="9525">
              <a:solidFill>
                <a:srgbClr val="000000"/>
              </a:solidFill>
              <a:prstDash val="dash"/>
              <a:round/>
              <a:headEnd len="sm" w="sm" type="none"/>
              <a:tailEnd len="sm" w="sm" type="none"/>
            </a:ln>
          </p:spPr>
        </p:cxnSp>
        <p:cxnSp>
          <p:nvCxnSpPr>
            <p:cNvPr id="638" name="Google Shape;638;p25"/>
            <p:cNvCxnSpPr/>
            <p:nvPr/>
          </p:nvCxnSpPr>
          <p:spPr>
            <a:xfrm>
              <a:off x="4475520" y="3622680"/>
              <a:ext cx="1500" cy="787800"/>
            </a:xfrm>
            <a:prstGeom prst="straightConnector1">
              <a:avLst/>
            </a:prstGeom>
            <a:noFill/>
            <a:ln cap="flat" cmpd="sng" w="9525">
              <a:solidFill>
                <a:srgbClr val="000000"/>
              </a:solidFill>
              <a:prstDash val="dash"/>
              <a:round/>
              <a:headEnd len="sm" w="sm" type="none"/>
              <a:tailEnd len="sm" w="sm" type="none"/>
            </a:ln>
          </p:spPr>
        </p:cxnSp>
        <p:cxnSp>
          <p:nvCxnSpPr>
            <p:cNvPr id="639" name="Google Shape;639;p25"/>
            <p:cNvCxnSpPr/>
            <p:nvPr/>
          </p:nvCxnSpPr>
          <p:spPr>
            <a:xfrm>
              <a:off x="4255560" y="4089960"/>
              <a:ext cx="0" cy="317100"/>
            </a:xfrm>
            <a:prstGeom prst="straightConnector1">
              <a:avLst/>
            </a:prstGeom>
            <a:noFill/>
            <a:ln cap="flat" cmpd="sng" w="9525">
              <a:solidFill>
                <a:srgbClr val="000000"/>
              </a:solidFill>
              <a:prstDash val="dash"/>
              <a:round/>
              <a:headEnd len="sm" w="sm" type="none"/>
              <a:tailEnd len="sm" w="sm" type="none"/>
            </a:ln>
          </p:spPr>
        </p:cxnSp>
        <p:cxnSp>
          <p:nvCxnSpPr>
            <p:cNvPr id="640" name="Google Shape;640;p25"/>
            <p:cNvCxnSpPr/>
            <p:nvPr/>
          </p:nvCxnSpPr>
          <p:spPr>
            <a:xfrm>
              <a:off x="4055400" y="3635640"/>
              <a:ext cx="4800" cy="741900"/>
            </a:xfrm>
            <a:prstGeom prst="straightConnector1">
              <a:avLst/>
            </a:prstGeom>
            <a:noFill/>
            <a:ln cap="flat" cmpd="sng" w="9525">
              <a:solidFill>
                <a:srgbClr val="000000"/>
              </a:solidFill>
              <a:prstDash val="dash"/>
              <a:round/>
              <a:headEnd len="sm" w="sm" type="none"/>
              <a:tailEnd len="sm" w="sm" type="none"/>
            </a:ln>
          </p:spPr>
        </p:cxnSp>
        <p:cxnSp>
          <p:nvCxnSpPr>
            <p:cNvPr id="641" name="Google Shape;641;p25"/>
            <p:cNvCxnSpPr/>
            <p:nvPr/>
          </p:nvCxnSpPr>
          <p:spPr>
            <a:xfrm>
              <a:off x="2456640" y="3938760"/>
              <a:ext cx="0" cy="447600"/>
            </a:xfrm>
            <a:prstGeom prst="straightConnector1">
              <a:avLst/>
            </a:prstGeom>
            <a:noFill/>
            <a:ln cap="flat" cmpd="sng" w="9525">
              <a:solidFill>
                <a:srgbClr val="000000"/>
              </a:solidFill>
              <a:prstDash val="dash"/>
              <a:round/>
              <a:headEnd len="sm" w="sm" type="none"/>
              <a:tailEnd len="sm" w="sm" type="none"/>
            </a:ln>
          </p:spPr>
        </p:cxnSp>
        <p:cxnSp>
          <p:nvCxnSpPr>
            <p:cNvPr id="642" name="Google Shape;642;p25"/>
            <p:cNvCxnSpPr/>
            <p:nvPr/>
          </p:nvCxnSpPr>
          <p:spPr>
            <a:xfrm>
              <a:off x="2395440" y="4098240"/>
              <a:ext cx="0" cy="317100"/>
            </a:xfrm>
            <a:prstGeom prst="straightConnector1">
              <a:avLst/>
            </a:prstGeom>
            <a:noFill/>
            <a:ln cap="flat" cmpd="sng" w="9525">
              <a:solidFill>
                <a:srgbClr val="000000"/>
              </a:solidFill>
              <a:prstDash val="dash"/>
              <a:round/>
              <a:headEnd len="sm" w="sm" type="none"/>
              <a:tailEnd len="sm" w="sm" type="none"/>
            </a:ln>
          </p:spPr>
        </p:cxnSp>
        <p:cxnSp>
          <p:nvCxnSpPr>
            <p:cNvPr id="643" name="Google Shape;643;p25"/>
            <p:cNvCxnSpPr/>
            <p:nvPr/>
          </p:nvCxnSpPr>
          <p:spPr>
            <a:xfrm>
              <a:off x="1608840" y="4083480"/>
              <a:ext cx="0" cy="317100"/>
            </a:xfrm>
            <a:prstGeom prst="straightConnector1">
              <a:avLst/>
            </a:prstGeom>
            <a:noFill/>
            <a:ln cap="flat" cmpd="sng" w="9525">
              <a:solidFill>
                <a:srgbClr val="000000"/>
              </a:solidFill>
              <a:prstDash val="dash"/>
              <a:round/>
              <a:headEnd len="sm" w="sm" type="none"/>
              <a:tailEnd len="sm" w="sm" type="none"/>
            </a:ln>
          </p:spPr>
        </p:cxnSp>
        <p:grpSp>
          <p:nvGrpSpPr>
            <p:cNvPr id="644" name="Google Shape;644;p25"/>
            <p:cNvGrpSpPr/>
            <p:nvPr/>
          </p:nvGrpSpPr>
          <p:grpSpPr>
            <a:xfrm>
              <a:off x="1253160" y="3627000"/>
              <a:ext cx="3259920" cy="462960"/>
              <a:chOff x="1253160" y="3627000"/>
              <a:chExt cx="3259920" cy="462960"/>
            </a:xfrm>
          </p:grpSpPr>
          <p:cxnSp>
            <p:nvCxnSpPr>
              <p:cNvPr id="645" name="Google Shape;645;p25"/>
              <p:cNvCxnSpPr/>
              <p:nvPr/>
            </p:nvCxnSpPr>
            <p:spPr>
              <a:xfrm>
                <a:off x="1477800" y="3627000"/>
                <a:ext cx="793800" cy="0"/>
              </a:xfrm>
              <a:prstGeom prst="straightConnector1">
                <a:avLst/>
              </a:prstGeom>
              <a:noFill/>
              <a:ln cap="flat" cmpd="sng" w="57150">
                <a:solidFill>
                  <a:srgbClr val="800000"/>
                </a:solidFill>
                <a:prstDash val="solid"/>
                <a:round/>
                <a:headEnd len="sm" w="sm" type="none"/>
                <a:tailEnd len="sm" w="sm" type="none"/>
              </a:ln>
            </p:spPr>
          </p:cxnSp>
          <p:cxnSp>
            <p:nvCxnSpPr>
              <p:cNvPr id="646" name="Google Shape;646;p25"/>
              <p:cNvCxnSpPr/>
              <p:nvPr/>
            </p:nvCxnSpPr>
            <p:spPr>
              <a:xfrm>
                <a:off x="2366640" y="3627000"/>
                <a:ext cx="843900" cy="0"/>
              </a:xfrm>
              <a:prstGeom prst="straightConnector1">
                <a:avLst/>
              </a:prstGeom>
              <a:noFill/>
              <a:ln cap="flat" cmpd="sng" w="57150">
                <a:solidFill>
                  <a:srgbClr val="800000"/>
                </a:solidFill>
                <a:prstDash val="solid"/>
                <a:round/>
                <a:headEnd len="sm" w="sm" type="none"/>
                <a:tailEnd len="sm" w="sm" type="none"/>
              </a:ln>
            </p:spPr>
          </p:cxnSp>
          <p:cxnSp>
            <p:nvCxnSpPr>
              <p:cNvPr id="647" name="Google Shape;647;p25"/>
              <p:cNvCxnSpPr/>
              <p:nvPr/>
            </p:nvCxnSpPr>
            <p:spPr>
              <a:xfrm>
                <a:off x="1253160" y="3779640"/>
                <a:ext cx="641100" cy="0"/>
              </a:xfrm>
              <a:prstGeom prst="straightConnector1">
                <a:avLst/>
              </a:prstGeom>
              <a:noFill/>
              <a:ln cap="flat" cmpd="sng" w="57150">
                <a:solidFill>
                  <a:srgbClr val="4F81BD"/>
                </a:solidFill>
                <a:prstDash val="solid"/>
                <a:round/>
                <a:headEnd len="sm" w="sm" type="none"/>
                <a:tailEnd len="sm" w="sm" type="none"/>
              </a:ln>
            </p:spPr>
          </p:cxnSp>
          <p:cxnSp>
            <p:nvCxnSpPr>
              <p:cNvPr id="648" name="Google Shape;648;p25"/>
              <p:cNvCxnSpPr/>
              <p:nvPr/>
            </p:nvCxnSpPr>
            <p:spPr>
              <a:xfrm>
                <a:off x="2089080" y="3779640"/>
                <a:ext cx="691200" cy="0"/>
              </a:xfrm>
              <a:prstGeom prst="straightConnector1">
                <a:avLst/>
              </a:prstGeom>
              <a:noFill/>
              <a:ln cap="flat" cmpd="sng" w="57150">
                <a:solidFill>
                  <a:srgbClr val="4F81BD"/>
                </a:solidFill>
                <a:prstDash val="solid"/>
                <a:round/>
                <a:headEnd len="sm" w="sm" type="none"/>
                <a:tailEnd len="sm" w="sm" type="none"/>
              </a:ln>
            </p:spPr>
          </p:cxnSp>
          <p:cxnSp>
            <p:nvCxnSpPr>
              <p:cNvPr id="649" name="Google Shape;649;p25"/>
              <p:cNvCxnSpPr/>
              <p:nvPr/>
            </p:nvCxnSpPr>
            <p:spPr>
              <a:xfrm>
                <a:off x="1801080" y="3915360"/>
                <a:ext cx="516000" cy="0"/>
              </a:xfrm>
              <a:prstGeom prst="straightConnector1">
                <a:avLst/>
              </a:prstGeom>
              <a:noFill/>
              <a:ln cap="flat" cmpd="sng" w="57150">
                <a:solidFill>
                  <a:srgbClr val="800000"/>
                </a:solidFill>
                <a:prstDash val="solid"/>
                <a:round/>
                <a:headEnd len="sm" w="sm" type="none"/>
                <a:tailEnd len="sm" w="sm" type="none"/>
              </a:ln>
            </p:spPr>
          </p:cxnSp>
          <p:cxnSp>
            <p:nvCxnSpPr>
              <p:cNvPr id="650" name="Google Shape;650;p25"/>
              <p:cNvCxnSpPr/>
              <p:nvPr/>
            </p:nvCxnSpPr>
            <p:spPr>
              <a:xfrm>
                <a:off x="2436120" y="3931920"/>
                <a:ext cx="516000" cy="0"/>
              </a:xfrm>
              <a:prstGeom prst="straightConnector1">
                <a:avLst/>
              </a:prstGeom>
              <a:noFill/>
              <a:ln cap="flat" cmpd="sng" w="57150">
                <a:solidFill>
                  <a:srgbClr val="800000"/>
                </a:solidFill>
                <a:prstDash val="solid"/>
                <a:round/>
                <a:headEnd len="sm" w="sm" type="none"/>
                <a:tailEnd len="sm" w="sm" type="none"/>
              </a:ln>
            </p:spPr>
          </p:cxnSp>
          <p:cxnSp>
            <p:nvCxnSpPr>
              <p:cNvPr id="651" name="Google Shape;651;p25"/>
              <p:cNvCxnSpPr/>
              <p:nvPr/>
            </p:nvCxnSpPr>
            <p:spPr>
              <a:xfrm>
                <a:off x="3349080" y="3627000"/>
                <a:ext cx="516000" cy="0"/>
              </a:xfrm>
              <a:prstGeom prst="straightConnector1">
                <a:avLst/>
              </a:prstGeom>
              <a:noFill/>
              <a:ln cap="flat" cmpd="sng" w="57150">
                <a:solidFill>
                  <a:srgbClr val="4F81BD"/>
                </a:solidFill>
                <a:prstDash val="solid"/>
                <a:round/>
                <a:headEnd len="sm" w="sm" type="none"/>
                <a:tailEnd len="sm" w="sm" type="none"/>
              </a:ln>
            </p:spPr>
          </p:cxnSp>
          <p:cxnSp>
            <p:nvCxnSpPr>
              <p:cNvPr id="652" name="Google Shape;652;p25"/>
              <p:cNvCxnSpPr/>
              <p:nvPr/>
            </p:nvCxnSpPr>
            <p:spPr>
              <a:xfrm>
                <a:off x="3997080" y="3627000"/>
                <a:ext cx="516000" cy="0"/>
              </a:xfrm>
              <a:prstGeom prst="straightConnector1">
                <a:avLst/>
              </a:prstGeom>
              <a:noFill/>
              <a:ln cap="flat" cmpd="sng" w="57150">
                <a:solidFill>
                  <a:srgbClr val="4F81BD"/>
                </a:solidFill>
                <a:prstDash val="solid"/>
                <a:round/>
                <a:headEnd len="sm" w="sm" type="none"/>
                <a:tailEnd len="sm" w="sm" type="none"/>
              </a:ln>
            </p:spPr>
          </p:cxnSp>
          <p:cxnSp>
            <p:nvCxnSpPr>
              <p:cNvPr id="653" name="Google Shape;653;p25"/>
              <p:cNvCxnSpPr/>
              <p:nvPr/>
            </p:nvCxnSpPr>
            <p:spPr>
              <a:xfrm>
                <a:off x="2971800" y="3776040"/>
                <a:ext cx="516000" cy="0"/>
              </a:xfrm>
              <a:prstGeom prst="straightConnector1">
                <a:avLst/>
              </a:prstGeom>
              <a:noFill/>
              <a:ln cap="flat" cmpd="sng" w="57150">
                <a:solidFill>
                  <a:srgbClr val="800000"/>
                </a:solidFill>
                <a:prstDash val="solid"/>
                <a:round/>
                <a:headEnd len="sm" w="sm" type="none"/>
                <a:tailEnd len="sm" w="sm" type="none"/>
              </a:ln>
            </p:spPr>
          </p:cxnSp>
          <p:cxnSp>
            <p:nvCxnSpPr>
              <p:cNvPr id="654" name="Google Shape;654;p25"/>
              <p:cNvCxnSpPr/>
              <p:nvPr/>
            </p:nvCxnSpPr>
            <p:spPr>
              <a:xfrm>
                <a:off x="3606840" y="3779640"/>
                <a:ext cx="516000" cy="0"/>
              </a:xfrm>
              <a:prstGeom prst="straightConnector1">
                <a:avLst/>
              </a:prstGeom>
              <a:noFill/>
              <a:ln cap="flat" cmpd="sng" w="57150">
                <a:solidFill>
                  <a:srgbClr val="800000"/>
                </a:solidFill>
                <a:prstDash val="solid"/>
                <a:round/>
                <a:headEnd len="sm" w="sm" type="none"/>
                <a:tailEnd len="sm" w="sm" type="none"/>
              </a:ln>
            </p:spPr>
          </p:cxnSp>
          <p:cxnSp>
            <p:nvCxnSpPr>
              <p:cNvPr id="655" name="Google Shape;655;p25"/>
              <p:cNvCxnSpPr/>
              <p:nvPr/>
            </p:nvCxnSpPr>
            <p:spPr>
              <a:xfrm>
                <a:off x="3054960" y="3938760"/>
                <a:ext cx="641400" cy="0"/>
              </a:xfrm>
              <a:prstGeom prst="straightConnector1">
                <a:avLst/>
              </a:prstGeom>
              <a:noFill/>
              <a:ln cap="flat" cmpd="sng" w="57150">
                <a:solidFill>
                  <a:srgbClr val="4F81BD"/>
                </a:solidFill>
                <a:prstDash val="solid"/>
                <a:round/>
                <a:headEnd len="sm" w="sm" type="none"/>
                <a:tailEnd len="sm" w="sm" type="none"/>
              </a:ln>
            </p:spPr>
          </p:cxnSp>
          <p:cxnSp>
            <p:nvCxnSpPr>
              <p:cNvPr id="656" name="Google Shape;656;p25"/>
              <p:cNvCxnSpPr/>
              <p:nvPr/>
            </p:nvCxnSpPr>
            <p:spPr>
              <a:xfrm>
                <a:off x="3771720" y="3938760"/>
                <a:ext cx="691200" cy="0"/>
              </a:xfrm>
              <a:prstGeom prst="straightConnector1">
                <a:avLst/>
              </a:prstGeom>
              <a:noFill/>
              <a:ln cap="flat" cmpd="sng" w="57150">
                <a:solidFill>
                  <a:srgbClr val="4F81BD"/>
                </a:solidFill>
                <a:prstDash val="solid"/>
                <a:round/>
                <a:headEnd len="sm" w="sm" type="none"/>
                <a:tailEnd len="sm" w="sm" type="none"/>
              </a:ln>
            </p:spPr>
          </p:cxnSp>
          <p:cxnSp>
            <p:nvCxnSpPr>
              <p:cNvPr id="657" name="Google Shape;657;p25"/>
              <p:cNvCxnSpPr/>
              <p:nvPr/>
            </p:nvCxnSpPr>
            <p:spPr>
              <a:xfrm>
                <a:off x="1598760" y="4089960"/>
                <a:ext cx="516000" cy="0"/>
              </a:xfrm>
              <a:prstGeom prst="straightConnector1">
                <a:avLst/>
              </a:prstGeom>
              <a:noFill/>
              <a:ln cap="flat" cmpd="sng" w="57150">
                <a:solidFill>
                  <a:srgbClr val="4F81BD"/>
                </a:solidFill>
                <a:prstDash val="solid"/>
                <a:round/>
                <a:headEnd len="sm" w="sm" type="none"/>
                <a:tailEnd len="sm" w="sm" type="none"/>
              </a:ln>
            </p:spPr>
          </p:cxnSp>
          <p:cxnSp>
            <p:nvCxnSpPr>
              <p:cNvPr id="658" name="Google Shape;658;p25"/>
              <p:cNvCxnSpPr/>
              <p:nvPr/>
            </p:nvCxnSpPr>
            <p:spPr>
              <a:xfrm>
                <a:off x="2372760" y="4089960"/>
                <a:ext cx="516000" cy="0"/>
              </a:xfrm>
              <a:prstGeom prst="straightConnector1">
                <a:avLst/>
              </a:prstGeom>
              <a:noFill/>
              <a:ln cap="flat" cmpd="sng" w="57150">
                <a:solidFill>
                  <a:srgbClr val="4F81BD"/>
                </a:solidFill>
                <a:prstDash val="solid"/>
                <a:round/>
                <a:headEnd len="sm" w="sm" type="none"/>
                <a:tailEnd len="sm" w="sm" type="none"/>
              </a:ln>
            </p:spPr>
          </p:cxnSp>
          <p:cxnSp>
            <p:nvCxnSpPr>
              <p:cNvPr id="659" name="Google Shape;659;p25"/>
              <p:cNvCxnSpPr/>
              <p:nvPr/>
            </p:nvCxnSpPr>
            <p:spPr>
              <a:xfrm>
                <a:off x="3087000" y="4089960"/>
                <a:ext cx="516000" cy="0"/>
              </a:xfrm>
              <a:prstGeom prst="straightConnector1">
                <a:avLst/>
              </a:prstGeom>
              <a:noFill/>
              <a:ln cap="flat" cmpd="sng" w="57150">
                <a:solidFill>
                  <a:srgbClr val="800000"/>
                </a:solidFill>
                <a:prstDash val="solid"/>
                <a:round/>
                <a:headEnd len="sm" w="sm" type="none"/>
                <a:tailEnd len="sm" w="sm" type="none"/>
              </a:ln>
            </p:spPr>
          </p:cxnSp>
          <p:cxnSp>
            <p:nvCxnSpPr>
              <p:cNvPr id="660" name="Google Shape;660;p25"/>
              <p:cNvCxnSpPr/>
              <p:nvPr/>
            </p:nvCxnSpPr>
            <p:spPr>
              <a:xfrm>
                <a:off x="3755160" y="4089960"/>
                <a:ext cx="516000" cy="0"/>
              </a:xfrm>
              <a:prstGeom prst="straightConnector1">
                <a:avLst/>
              </a:prstGeom>
              <a:noFill/>
              <a:ln cap="flat" cmpd="sng" w="57150">
                <a:solidFill>
                  <a:srgbClr val="800000"/>
                </a:solidFill>
                <a:prstDash val="solid"/>
                <a:round/>
                <a:headEnd len="sm" w="sm" type="none"/>
                <a:tailEnd len="sm" w="sm" type="none"/>
              </a:ln>
            </p:spPr>
          </p:cxnSp>
        </p:grpSp>
      </p:grpSp>
      <p:sp>
        <p:nvSpPr>
          <p:cNvPr id="661" name="Google Shape;661;p25"/>
          <p:cNvSpPr/>
          <p:nvPr/>
        </p:nvSpPr>
        <p:spPr>
          <a:xfrm>
            <a:off x="6577584" y="3188208"/>
            <a:ext cx="1008600" cy="1453800"/>
          </a:xfrm>
          <a:prstGeom prst="bentUpArrow">
            <a:avLst>
              <a:gd fmla="val 8182" name="adj1"/>
              <a:gd fmla="val 13283" name="adj2"/>
              <a:gd fmla="val 16841" name="adj3"/>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2" name="Google Shape;662;p25"/>
          <p:cNvSpPr/>
          <p:nvPr/>
        </p:nvSpPr>
        <p:spPr>
          <a:xfrm rot="-5400000">
            <a:off x="6667920" y="1358655"/>
            <a:ext cx="514200" cy="1234800"/>
          </a:xfrm>
          <a:prstGeom prst="bentUpArrow">
            <a:avLst>
              <a:gd fmla="val 14330" name="adj1"/>
              <a:gd fmla="val 25000" name="adj2"/>
              <a:gd fmla="val 25000" name="adj3"/>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3" name="Google Shape;663;p25"/>
          <p:cNvSpPr/>
          <p:nvPr/>
        </p:nvSpPr>
        <p:spPr>
          <a:xfrm>
            <a:off x="6101160" y="2012700"/>
            <a:ext cx="1281300" cy="2277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Iterate for k+s</a:t>
            </a:r>
            <a:endParaRPr sz="1200"/>
          </a:p>
        </p:txBody>
      </p:sp>
      <p:grpSp>
        <p:nvGrpSpPr>
          <p:cNvPr id="664" name="Google Shape;664;p25"/>
          <p:cNvGrpSpPr/>
          <p:nvPr/>
        </p:nvGrpSpPr>
        <p:grpSpPr>
          <a:xfrm>
            <a:off x="6374400" y="2341560"/>
            <a:ext cx="1364640" cy="501660"/>
            <a:chOff x="4698000" y="2004480"/>
            <a:chExt cx="1364640" cy="668880"/>
          </a:xfrm>
        </p:grpSpPr>
        <p:cxnSp>
          <p:nvCxnSpPr>
            <p:cNvPr id="665" name="Google Shape;665;p25"/>
            <p:cNvCxnSpPr/>
            <p:nvPr/>
          </p:nvCxnSpPr>
          <p:spPr>
            <a:xfrm>
              <a:off x="4717800" y="2004480"/>
              <a:ext cx="219900" cy="0"/>
            </a:xfrm>
            <a:prstGeom prst="straightConnector1">
              <a:avLst/>
            </a:prstGeom>
            <a:noFill/>
            <a:ln cap="flat" cmpd="sng" w="57150">
              <a:solidFill>
                <a:srgbClr val="974806"/>
              </a:solidFill>
              <a:prstDash val="solid"/>
              <a:round/>
              <a:headEnd len="sm" w="sm" type="none"/>
              <a:tailEnd len="sm" w="sm" type="none"/>
            </a:ln>
          </p:spPr>
        </p:cxnSp>
        <p:cxnSp>
          <p:nvCxnSpPr>
            <p:cNvPr id="666" name="Google Shape;666;p25"/>
            <p:cNvCxnSpPr/>
            <p:nvPr/>
          </p:nvCxnSpPr>
          <p:spPr>
            <a:xfrm>
              <a:off x="5372640" y="2011320"/>
              <a:ext cx="220200" cy="0"/>
            </a:xfrm>
            <a:prstGeom prst="straightConnector1">
              <a:avLst/>
            </a:prstGeom>
            <a:noFill/>
            <a:ln cap="flat" cmpd="sng" w="57150">
              <a:solidFill>
                <a:srgbClr val="974806"/>
              </a:solidFill>
              <a:prstDash val="solid"/>
              <a:round/>
              <a:headEnd len="sm" w="sm" type="none"/>
              <a:tailEnd len="sm" w="sm" type="none"/>
            </a:ln>
          </p:spPr>
        </p:cxnSp>
        <p:cxnSp>
          <p:nvCxnSpPr>
            <p:cNvPr id="667" name="Google Shape;667;p25"/>
            <p:cNvCxnSpPr/>
            <p:nvPr/>
          </p:nvCxnSpPr>
          <p:spPr>
            <a:xfrm>
              <a:off x="4817160" y="2090880"/>
              <a:ext cx="220200" cy="0"/>
            </a:xfrm>
            <a:prstGeom prst="straightConnector1">
              <a:avLst/>
            </a:prstGeom>
            <a:noFill/>
            <a:ln cap="flat" cmpd="sng" w="57150">
              <a:solidFill>
                <a:srgbClr val="974806"/>
              </a:solidFill>
              <a:prstDash val="solid"/>
              <a:round/>
              <a:headEnd len="sm" w="sm" type="none"/>
              <a:tailEnd len="sm" w="sm" type="none"/>
            </a:ln>
          </p:spPr>
        </p:cxnSp>
        <p:cxnSp>
          <p:nvCxnSpPr>
            <p:cNvPr id="668" name="Google Shape;668;p25"/>
            <p:cNvCxnSpPr/>
            <p:nvPr/>
          </p:nvCxnSpPr>
          <p:spPr>
            <a:xfrm>
              <a:off x="5472360" y="2097720"/>
              <a:ext cx="219900" cy="0"/>
            </a:xfrm>
            <a:prstGeom prst="straightConnector1">
              <a:avLst/>
            </a:prstGeom>
            <a:noFill/>
            <a:ln cap="flat" cmpd="sng" w="57150">
              <a:solidFill>
                <a:srgbClr val="974806"/>
              </a:solidFill>
              <a:prstDash val="solid"/>
              <a:round/>
              <a:headEnd len="sm" w="sm" type="none"/>
              <a:tailEnd len="sm" w="sm" type="none"/>
            </a:ln>
          </p:spPr>
        </p:cxnSp>
        <p:cxnSp>
          <p:nvCxnSpPr>
            <p:cNvPr id="669" name="Google Shape;669;p25"/>
            <p:cNvCxnSpPr/>
            <p:nvPr/>
          </p:nvCxnSpPr>
          <p:spPr>
            <a:xfrm>
              <a:off x="4923000" y="217008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0" name="Google Shape;670;p25"/>
            <p:cNvCxnSpPr/>
            <p:nvPr/>
          </p:nvCxnSpPr>
          <p:spPr>
            <a:xfrm>
              <a:off x="5578200" y="2176920"/>
              <a:ext cx="219900" cy="0"/>
            </a:xfrm>
            <a:prstGeom prst="straightConnector1">
              <a:avLst/>
            </a:prstGeom>
            <a:noFill/>
            <a:ln cap="flat" cmpd="sng" w="57150">
              <a:solidFill>
                <a:srgbClr val="974806"/>
              </a:solidFill>
              <a:prstDash val="solid"/>
              <a:round/>
              <a:headEnd len="sm" w="sm" type="none"/>
              <a:tailEnd len="sm" w="sm" type="none"/>
            </a:ln>
          </p:spPr>
        </p:cxnSp>
        <p:cxnSp>
          <p:nvCxnSpPr>
            <p:cNvPr id="671" name="Google Shape;671;p25"/>
            <p:cNvCxnSpPr/>
            <p:nvPr/>
          </p:nvCxnSpPr>
          <p:spPr>
            <a:xfrm>
              <a:off x="5015520" y="224964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2" name="Google Shape;672;p25"/>
            <p:cNvCxnSpPr/>
            <p:nvPr/>
          </p:nvCxnSpPr>
          <p:spPr>
            <a:xfrm>
              <a:off x="5670720" y="225648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3" name="Google Shape;673;p25"/>
            <p:cNvCxnSpPr/>
            <p:nvPr/>
          </p:nvCxnSpPr>
          <p:spPr>
            <a:xfrm>
              <a:off x="5095080" y="2328840"/>
              <a:ext cx="219900" cy="0"/>
            </a:xfrm>
            <a:prstGeom prst="straightConnector1">
              <a:avLst/>
            </a:prstGeom>
            <a:noFill/>
            <a:ln cap="flat" cmpd="sng" w="57150">
              <a:solidFill>
                <a:srgbClr val="974806"/>
              </a:solidFill>
              <a:prstDash val="solid"/>
              <a:round/>
              <a:headEnd len="sm" w="sm" type="none"/>
              <a:tailEnd len="sm" w="sm" type="none"/>
            </a:ln>
          </p:spPr>
        </p:cxnSp>
        <p:cxnSp>
          <p:nvCxnSpPr>
            <p:cNvPr id="674" name="Google Shape;674;p25"/>
            <p:cNvCxnSpPr/>
            <p:nvPr/>
          </p:nvCxnSpPr>
          <p:spPr>
            <a:xfrm>
              <a:off x="5749920" y="233568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5" name="Google Shape;675;p25"/>
            <p:cNvCxnSpPr/>
            <p:nvPr/>
          </p:nvCxnSpPr>
          <p:spPr>
            <a:xfrm>
              <a:off x="5187600" y="240840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6" name="Google Shape;676;p25"/>
            <p:cNvCxnSpPr/>
            <p:nvPr/>
          </p:nvCxnSpPr>
          <p:spPr>
            <a:xfrm>
              <a:off x="5842440" y="241524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7" name="Google Shape;677;p25"/>
            <p:cNvCxnSpPr/>
            <p:nvPr/>
          </p:nvCxnSpPr>
          <p:spPr>
            <a:xfrm>
              <a:off x="4698000" y="226260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8" name="Google Shape;678;p25"/>
            <p:cNvCxnSpPr/>
            <p:nvPr/>
          </p:nvCxnSpPr>
          <p:spPr>
            <a:xfrm>
              <a:off x="5353200" y="2269440"/>
              <a:ext cx="220200" cy="0"/>
            </a:xfrm>
            <a:prstGeom prst="straightConnector1">
              <a:avLst/>
            </a:prstGeom>
            <a:noFill/>
            <a:ln cap="flat" cmpd="sng" w="57150">
              <a:solidFill>
                <a:srgbClr val="974806"/>
              </a:solidFill>
              <a:prstDash val="solid"/>
              <a:round/>
              <a:headEnd len="sm" w="sm" type="none"/>
              <a:tailEnd len="sm" w="sm" type="none"/>
            </a:ln>
          </p:spPr>
        </p:cxnSp>
        <p:cxnSp>
          <p:nvCxnSpPr>
            <p:cNvPr id="679" name="Google Shape;679;p25"/>
            <p:cNvCxnSpPr/>
            <p:nvPr/>
          </p:nvCxnSpPr>
          <p:spPr>
            <a:xfrm>
              <a:off x="4797720" y="2349000"/>
              <a:ext cx="219900" cy="0"/>
            </a:xfrm>
            <a:prstGeom prst="straightConnector1">
              <a:avLst/>
            </a:prstGeom>
            <a:noFill/>
            <a:ln cap="flat" cmpd="sng" w="57150">
              <a:solidFill>
                <a:srgbClr val="974806"/>
              </a:solidFill>
              <a:prstDash val="solid"/>
              <a:round/>
              <a:headEnd len="sm" w="sm" type="none"/>
              <a:tailEnd len="sm" w="sm" type="none"/>
            </a:ln>
          </p:spPr>
        </p:cxnSp>
        <p:cxnSp>
          <p:nvCxnSpPr>
            <p:cNvPr id="680" name="Google Shape;680;p25"/>
            <p:cNvCxnSpPr/>
            <p:nvPr/>
          </p:nvCxnSpPr>
          <p:spPr>
            <a:xfrm>
              <a:off x="5452560" y="2355840"/>
              <a:ext cx="220200" cy="0"/>
            </a:xfrm>
            <a:prstGeom prst="straightConnector1">
              <a:avLst/>
            </a:prstGeom>
            <a:noFill/>
            <a:ln cap="flat" cmpd="sng" w="57150">
              <a:solidFill>
                <a:srgbClr val="974806"/>
              </a:solidFill>
              <a:prstDash val="solid"/>
              <a:round/>
              <a:headEnd len="sm" w="sm" type="none"/>
              <a:tailEnd len="sm" w="sm" type="none"/>
            </a:ln>
          </p:spPr>
        </p:cxnSp>
        <p:cxnSp>
          <p:nvCxnSpPr>
            <p:cNvPr id="681" name="Google Shape;681;p25"/>
            <p:cNvCxnSpPr/>
            <p:nvPr/>
          </p:nvCxnSpPr>
          <p:spPr>
            <a:xfrm>
              <a:off x="4903560" y="2428200"/>
              <a:ext cx="219900" cy="0"/>
            </a:xfrm>
            <a:prstGeom prst="straightConnector1">
              <a:avLst/>
            </a:prstGeom>
            <a:noFill/>
            <a:ln cap="flat" cmpd="sng" w="57150">
              <a:solidFill>
                <a:srgbClr val="974806"/>
              </a:solidFill>
              <a:prstDash val="solid"/>
              <a:round/>
              <a:headEnd len="sm" w="sm" type="none"/>
              <a:tailEnd len="sm" w="sm" type="none"/>
            </a:ln>
          </p:spPr>
        </p:cxnSp>
        <p:cxnSp>
          <p:nvCxnSpPr>
            <p:cNvPr id="682" name="Google Shape;682;p25"/>
            <p:cNvCxnSpPr/>
            <p:nvPr/>
          </p:nvCxnSpPr>
          <p:spPr>
            <a:xfrm>
              <a:off x="5558400" y="2435400"/>
              <a:ext cx="220200" cy="0"/>
            </a:xfrm>
            <a:prstGeom prst="straightConnector1">
              <a:avLst/>
            </a:prstGeom>
            <a:noFill/>
            <a:ln cap="flat" cmpd="sng" w="57150">
              <a:solidFill>
                <a:srgbClr val="974806"/>
              </a:solidFill>
              <a:prstDash val="solid"/>
              <a:round/>
              <a:headEnd len="sm" w="sm" type="none"/>
              <a:tailEnd len="sm" w="sm" type="none"/>
            </a:ln>
          </p:spPr>
        </p:cxnSp>
        <p:cxnSp>
          <p:nvCxnSpPr>
            <p:cNvPr id="683" name="Google Shape;683;p25"/>
            <p:cNvCxnSpPr/>
            <p:nvPr/>
          </p:nvCxnSpPr>
          <p:spPr>
            <a:xfrm>
              <a:off x="4996080" y="2507760"/>
              <a:ext cx="220200" cy="0"/>
            </a:xfrm>
            <a:prstGeom prst="straightConnector1">
              <a:avLst/>
            </a:prstGeom>
            <a:noFill/>
            <a:ln cap="flat" cmpd="sng" w="57150">
              <a:solidFill>
                <a:srgbClr val="974806"/>
              </a:solidFill>
              <a:prstDash val="solid"/>
              <a:round/>
              <a:headEnd len="sm" w="sm" type="none"/>
              <a:tailEnd len="sm" w="sm" type="none"/>
            </a:ln>
          </p:spPr>
        </p:cxnSp>
        <p:cxnSp>
          <p:nvCxnSpPr>
            <p:cNvPr id="684" name="Google Shape;684;p25"/>
            <p:cNvCxnSpPr/>
            <p:nvPr/>
          </p:nvCxnSpPr>
          <p:spPr>
            <a:xfrm>
              <a:off x="5650920" y="2514600"/>
              <a:ext cx="220200" cy="0"/>
            </a:xfrm>
            <a:prstGeom prst="straightConnector1">
              <a:avLst/>
            </a:prstGeom>
            <a:noFill/>
            <a:ln cap="flat" cmpd="sng" w="57150">
              <a:solidFill>
                <a:srgbClr val="974806"/>
              </a:solidFill>
              <a:prstDash val="solid"/>
              <a:round/>
              <a:headEnd len="sm" w="sm" type="none"/>
              <a:tailEnd len="sm" w="sm" type="none"/>
            </a:ln>
          </p:spPr>
        </p:cxnSp>
        <p:cxnSp>
          <p:nvCxnSpPr>
            <p:cNvPr id="685" name="Google Shape;685;p25"/>
            <p:cNvCxnSpPr/>
            <p:nvPr/>
          </p:nvCxnSpPr>
          <p:spPr>
            <a:xfrm>
              <a:off x="5075280" y="2586960"/>
              <a:ext cx="220200" cy="0"/>
            </a:xfrm>
            <a:prstGeom prst="straightConnector1">
              <a:avLst/>
            </a:prstGeom>
            <a:noFill/>
            <a:ln cap="flat" cmpd="sng" w="57150">
              <a:solidFill>
                <a:srgbClr val="974806"/>
              </a:solidFill>
              <a:prstDash val="solid"/>
              <a:round/>
              <a:headEnd len="sm" w="sm" type="none"/>
              <a:tailEnd len="sm" w="sm" type="none"/>
            </a:ln>
          </p:spPr>
        </p:cxnSp>
        <p:cxnSp>
          <p:nvCxnSpPr>
            <p:cNvPr id="686" name="Google Shape;686;p25"/>
            <p:cNvCxnSpPr/>
            <p:nvPr/>
          </p:nvCxnSpPr>
          <p:spPr>
            <a:xfrm>
              <a:off x="5730480" y="2594160"/>
              <a:ext cx="220200" cy="0"/>
            </a:xfrm>
            <a:prstGeom prst="straightConnector1">
              <a:avLst/>
            </a:prstGeom>
            <a:noFill/>
            <a:ln cap="flat" cmpd="sng" w="57150">
              <a:solidFill>
                <a:srgbClr val="974806"/>
              </a:solidFill>
              <a:prstDash val="solid"/>
              <a:round/>
              <a:headEnd len="sm" w="sm" type="none"/>
              <a:tailEnd len="sm" w="sm" type="none"/>
            </a:ln>
          </p:spPr>
        </p:cxnSp>
        <p:cxnSp>
          <p:nvCxnSpPr>
            <p:cNvPr id="687" name="Google Shape;687;p25"/>
            <p:cNvCxnSpPr/>
            <p:nvPr/>
          </p:nvCxnSpPr>
          <p:spPr>
            <a:xfrm>
              <a:off x="5168160" y="2666520"/>
              <a:ext cx="219900" cy="0"/>
            </a:xfrm>
            <a:prstGeom prst="straightConnector1">
              <a:avLst/>
            </a:prstGeom>
            <a:noFill/>
            <a:ln cap="flat" cmpd="sng" w="57150">
              <a:solidFill>
                <a:srgbClr val="974806"/>
              </a:solidFill>
              <a:prstDash val="solid"/>
              <a:round/>
              <a:headEnd len="sm" w="sm" type="none"/>
              <a:tailEnd len="sm" w="sm" type="none"/>
            </a:ln>
          </p:spPr>
        </p:cxnSp>
        <p:cxnSp>
          <p:nvCxnSpPr>
            <p:cNvPr id="688" name="Google Shape;688;p25"/>
            <p:cNvCxnSpPr/>
            <p:nvPr/>
          </p:nvCxnSpPr>
          <p:spPr>
            <a:xfrm>
              <a:off x="5823000" y="2673360"/>
              <a:ext cx="220200" cy="0"/>
            </a:xfrm>
            <a:prstGeom prst="straightConnector1">
              <a:avLst/>
            </a:prstGeom>
            <a:noFill/>
            <a:ln cap="flat" cmpd="sng" w="57150">
              <a:solidFill>
                <a:srgbClr val="974806"/>
              </a:solidFill>
              <a:prstDash val="solid"/>
              <a:round/>
              <a:headEnd len="sm" w="sm" type="none"/>
              <a:tailEnd len="sm" w="sm" type="none"/>
            </a:ln>
          </p:spPr>
        </p:cxnSp>
      </p:grpSp>
      <p:sp>
        <p:nvSpPr>
          <p:cNvPr id="689" name="Google Shape;689;p25"/>
          <p:cNvSpPr/>
          <p:nvPr/>
        </p:nvSpPr>
        <p:spPr>
          <a:xfrm>
            <a:off x="6161640" y="2841870"/>
            <a:ext cx="1528200" cy="2277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Extract k+s-mers</a:t>
            </a:r>
            <a:endParaRPr sz="1200"/>
          </a:p>
        </p:txBody>
      </p:sp>
      <p:sp>
        <p:nvSpPr>
          <p:cNvPr id="690" name="Google Shape;690;p25"/>
          <p:cNvSpPr/>
          <p:nvPr/>
        </p:nvSpPr>
        <p:spPr>
          <a:xfrm>
            <a:off x="2918400" y="5560230"/>
            <a:ext cx="6483000" cy="2502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i="1" lang="en-US"/>
              <a:t>Actual pipeline is more complex, simplified for purpose of presentation</a:t>
            </a:r>
            <a:endParaRPr i="1"/>
          </a:p>
        </p:txBody>
      </p:sp>
      <p:sp>
        <p:nvSpPr>
          <p:cNvPr id="691" name="Google Shape;691;p25"/>
          <p:cNvSpPr/>
          <p:nvPr/>
        </p:nvSpPr>
        <p:spPr>
          <a:xfrm>
            <a:off x="4002000" y="2894250"/>
            <a:ext cx="509100" cy="209400"/>
          </a:xfrm>
          <a:prstGeom prst="downArrow">
            <a:avLst>
              <a:gd fmla="val 50000" name="adj1"/>
              <a:gd fmla="val 50000" name="adj2"/>
            </a:avLst>
          </a:prstGeom>
          <a:solidFill>
            <a:srgbClr val="000000"/>
          </a:solidFill>
          <a:ln>
            <a:noFill/>
          </a:ln>
        </p:spPr>
        <p:txBody>
          <a:bodyPr anchorCtr="0" anchor="ctr" bIns="45000" lIns="90000" spcFirstLastPara="1" rIns="90000" wrap="square" tIns="45000">
            <a:noAutofit/>
          </a:bodyPr>
          <a:lstStyle/>
          <a:p>
            <a:pPr indent="0" lvl="0" marL="0" marR="0" rtl="0" algn="ctr">
              <a:spcBef>
                <a:spcPts val="0"/>
              </a:spcBef>
              <a:spcAft>
                <a:spcPts val="0"/>
              </a:spcAft>
              <a:buNone/>
            </a:pPr>
            <a:r>
              <a:rPr b="1" lang="en-US" sz="1400">
                <a:solidFill>
                  <a:srgbClr val="FFFFFF"/>
                </a:solidFill>
                <a:latin typeface="Arial"/>
                <a:ea typeface="Arial"/>
                <a:cs typeface="Arial"/>
                <a:sym typeface="Arial"/>
              </a:rPr>
              <a:t>2</a:t>
            </a:r>
            <a:endParaRPr sz="1400">
              <a:solidFill>
                <a:srgbClr val="000000"/>
              </a:solidFill>
              <a:latin typeface="Arial"/>
              <a:ea typeface="Arial"/>
              <a:cs typeface="Arial"/>
              <a:sym typeface="Arial"/>
            </a:endParaRPr>
          </a:p>
        </p:txBody>
      </p:sp>
      <p:sp>
        <p:nvSpPr>
          <p:cNvPr id="692" name="Google Shape;692;p25"/>
          <p:cNvSpPr/>
          <p:nvPr/>
        </p:nvSpPr>
        <p:spPr>
          <a:xfrm>
            <a:off x="4002360" y="3280890"/>
            <a:ext cx="509100" cy="209400"/>
          </a:xfrm>
          <a:prstGeom prst="downArrow">
            <a:avLst>
              <a:gd fmla="val 50000" name="adj1"/>
              <a:gd fmla="val 50000" name="adj2"/>
            </a:avLst>
          </a:prstGeom>
          <a:solidFill>
            <a:srgbClr val="000000"/>
          </a:solidFill>
          <a:ln>
            <a:noFill/>
          </a:ln>
        </p:spPr>
        <p:txBody>
          <a:bodyPr anchorCtr="0" anchor="ctr" bIns="45000" lIns="90000" spcFirstLastPara="1" rIns="90000" wrap="square" tIns="45000">
            <a:noAutofit/>
          </a:bodyPr>
          <a:lstStyle/>
          <a:p>
            <a:pPr indent="0" lvl="0" marL="0" marR="0" rtl="0" algn="ctr">
              <a:spcBef>
                <a:spcPts val="0"/>
              </a:spcBef>
              <a:spcAft>
                <a:spcPts val="0"/>
              </a:spcAft>
              <a:buNone/>
            </a:pPr>
            <a:r>
              <a:rPr b="1" lang="en-US" sz="1400">
                <a:solidFill>
                  <a:srgbClr val="FFFFFF"/>
                </a:solidFill>
                <a:latin typeface="Arial"/>
                <a:ea typeface="Arial"/>
                <a:cs typeface="Arial"/>
                <a:sym typeface="Arial"/>
              </a:rPr>
              <a:t>3</a:t>
            </a:r>
            <a:endParaRPr sz="1400">
              <a:solidFill>
                <a:srgbClr val="000000"/>
              </a:solidFill>
              <a:latin typeface="Arial"/>
              <a:ea typeface="Arial"/>
              <a:cs typeface="Arial"/>
              <a:sym typeface="Arial"/>
            </a:endParaRPr>
          </a:p>
        </p:txBody>
      </p:sp>
      <p:sp>
        <p:nvSpPr>
          <p:cNvPr id="693" name="Google Shape;693;p25"/>
          <p:cNvSpPr/>
          <p:nvPr/>
        </p:nvSpPr>
        <p:spPr>
          <a:xfrm>
            <a:off x="4002720" y="4234530"/>
            <a:ext cx="509100" cy="209400"/>
          </a:xfrm>
          <a:prstGeom prst="downArrow">
            <a:avLst>
              <a:gd fmla="val 50000" name="adj1"/>
              <a:gd fmla="val 50000" name="adj2"/>
            </a:avLst>
          </a:prstGeom>
          <a:solidFill>
            <a:srgbClr val="000000"/>
          </a:solidFill>
          <a:ln>
            <a:noFill/>
          </a:ln>
        </p:spPr>
        <p:txBody>
          <a:bodyPr anchorCtr="0" anchor="ctr" bIns="45000" lIns="90000" spcFirstLastPara="1" rIns="90000" wrap="square" tIns="45000">
            <a:noAutofit/>
          </a:bodyPr>
          <a:lstStyle/>
          <a:p>
            <a:pPr indent="0" lvl="0" marL="0" marR="0" rtl="0" algn="ctr">
              <a:spcBef>
                <a:spcPts val="0"/>
              </a:spcBef>
              <a:spcAft>
                <a:spcPts val="0"/>
              </a:spcAft>
              <a:buNone/>
            </a:pPr>
            <a:r>
              <a:rPr b="1" lang="en-US" sz="1400">
                <a:solidFill>
                  <a:srgbClr val="FFFFFF"/>
                </a:solidFill>
                <a:latin typeface="Arial"/>
                <a:ea typeface="Arial"/>
                <a:cs typeface="Arial"/>
                <a:sym typeface="Arial"/>
              </a:rPr>
              <a:t>4</a:t>
            </a:r>
            <a:endParaRPr sz="1400">
              <a:solidFill>
                <a:srgbClr val="000000"/>
              </a:solidFill>
              <a:latin typeface="Arial"/>
              <a:ea typeface="Arial"/>
              <a:cs typeface="Arial"/>
              <a:sym typeface="Arial"/>
            </a:endParaRPr>
          </a:p>
        </p:txBody>
      </p:sp>
      <p:sp>
        <p:nvSpPr>
          <p:cNvPr id="694" name="Google Shape;694;p25"/>
          <p:cNvSpPr/>
          <p:nvPr/>
        </p:nvSpPr>
        <p:spPr>
          <a:xfrm>
            <a:off x="1698720" y="4192620"/>
            <a:ext cx="915600" cy="387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None/>
            </a:pPr>
            <a:r>
              <a:rPr lang="en-US" sz="1200"/>
              <a:t>extended</a:t>
            </a:r>
            <a:endParaRPr sz="1200"/>
          </a:p>
          <a:p>
            <a:pPr indent="0" lvl="0" marL="0" rtl="0" algn="l">
              <a:spcBef>
                <a:spcPts val="0"/>
              </a:spcBef>
              <a:spcAft>
                <a:spcPts val="0"/>
              </a:spcAft>
              <a:buNone/>
            </a:pPr>
            <a:r>
              <a:rPr lang="en-US" sz="1200"/>
              <a:t>contigs</a:t>
            </a:r>
            <a:endParaRPr sz="1200"/>
          </a:p>
        </p:txBody>
      </p:sp>
      <p:sp>
        <p:nvSpPr>
          <p:cNvPr id="695" name="Google Shape;695;p25"/>
          <p:cNvSpPr/>
          <p:nvPr/>
        </p:nvSpPr>
        <p:spPr>
          <a:xfrm>
            <a:off x="4003080" y="4621170"/>
            <a:ext cx="509100" cy="209400"/>
          </a:xfrm>
          <a:prstGeom prst="downArrow">
            <a:avLst>
              <a:gd fmla="val 50000" name="adj1"/>
              <a:gd fmla="val 50000" name="adj2"/>
            </a:avLst>
          </a:prstGeom>
          <a:solidFill>
            <a:srgbClr val="000000"/>
          </a:solidFill>
          <a:ln>
            <a:noFill/>
          </a:ln>
        </p:spPr>
        <p:txBody>
          <a:bodyPr anchorCtr="0" anchor="ctr" bIns="45000" lIns="90000" spcFirstLastPara="1" rIns="90000" wrap="square" tIns="45000">
            <a:noAutofit/>
          </a:bodyPr>
          <a:lstStyle/>
          <a:p>
            <a:pPr indent="0" lvl="0" marL="0" marR="0" rtl="0" algn="ctr">
              <a:spcBef>
                <a:spcPts val="0"/>
              </a:spcBef>
              <a:spcAft>
                <a:spcPts val="0"/>
              </a:spcAft>
              <a:buNone/>
            </a:pPr>
            <a:r>
              <a:rPr b="1" lang="en-US" sz="1400">
                <a:solidFill>
                  <a:srgbClr val="FFFFFF"/>
                </a:solidFill>
                <a:latin typeface="Arial"/>
                <a:ea typeface="Arial"/>
                <a:cs typeface="Arial"/>
                <a:sym typeface="Arial"/>
              </a:rPr>
              <a:t>5</a:t>
            </a:r>
            <a:endParaRPr sz="1400">
              <a:solidFill>
                <a:srgbClr val="000000"/>
              </a:solidFill>
              <a:latin typeface="Arial"/>
              <a:ea typeface="Arial"/>
              <a:cs typeface="Arial"/>
              <a:sym typeface="Arial"/>
            </a:endParaRPr>
          </a:p>
        </p:txBody>
      </p:sp>
      <p:sp>
        <p:nvSpPr>
          <p:cNvPr id="696" name="Google Shape;696;p25"/>
          <p:cNvSpPr/>
          <p:nvPr/>
        </p:nvSpPr>
        <p:spPr>
          <a:xfrm>
            <a:off x="7769760" y="3913590"/>
            <a:ext cx="2989800" cy="7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4) Local Assembly</a:t>
            </a:r>
            <a:endParaRPr/>
          </a:p>
          <a:p>
            <a:pPr indent="0" lvl="0" marL="0" rtl="0" algn="l">
              <a:spcBef>
                <a:spcPts val="0"/>
              </a:spcBef>
              <a:spcAft>
                <a:spcPts val="0"/>
              </a:spcAft>
              <a:buNone/>
            </a:pPr>
            <a:r>
              <a:rPr lang="en-US"/>
              <a:t>Extend ends of contigs</a:t>
            </a:r>
            <a:endParaRPr/>
          </a:p>
        </p:txBody>
      </p:sp>
      <p:sp>
        <p:nvSpPr>
          <p:cNvPr id="697" name="Google Shape;697;p25"/>
          <p:cNvSpPr/>
          <p:nvPr/>
        </p:nvSpPr>
        <p:spPr>
          <a:xfrm>
            <a:off x="7773725" y="1795350"/>
            <a:ext cx="31557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1) K-mer Analysis</a:t>
            </a:r>
            <a:br>
              <a:rPr lang="en-US"/>
            </a:br>
            <a:r>
              <a:rPr lang="en-US"/>
              <a:t>K-mer histogram</a:t>
            </a:r>
            <a:endParaRPr/>
          </a:p>
        </p:txBody>
      </p:sp>
      <p:sp>
        <p:nvSpPr>
          <p:cNvPr id="698" name="Google Shape;698;p25"/>
          <p:cNvSpPr txBox="1"/>
          <p:nvPr/>
        </p:nvSpPr>
        <p:spPr>
          <a:xfrm>
            <a:off x="1037950" y="6340050"/>
            <a:ext cx="459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ExaBiome Project: </a:t>
            </a:r>
            <a:r>
              <a:rPr lang="en-US" u="sng">
                <a:solidFill>
                  <a:schemeClr val="hlink"/>
                </a:solidFill>
                <a:hlinkClick r:id="rId3"/>
              </a:rPr>
              <a:t>http://exabiome.org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26"/>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Distributed De Bruijn graph</a:t>
            </a:r>
            <a:endParaRPr/>
          </a:p>
        </p:txBody>
      </p:sp>
      <p:sp>
        <p:nvSpPr>
          <p:cNvPr id="705" name="Google Shape;705;p26"/>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06" name="Google Shape;706;p26"/>
          <p:cNvPicPr preferRelativeResize="0"/>
          <p:nvPr/>
        </p:nvPicPr>
        <p:blipFill>
          <a:blip r:embed="rId3">
            <a:alphaModFix/>
          </a:blip>
          <a:stretch>
            <a:fillRect/>
          </a:stretch>
        </p:blipFill>
        <p:spPr>
          <a:xfrm>
            <a:off x="6057175" y="2211274"/>
            <a:ext cx="5162550" cy="2590800"/>
          </a:xfrm>
          <a:prstGeom prst="rect">
            <a:avLst/>
          </a:prstGeom>
          <a:noFill/>
          <a:ln>
            <a:noFill/>
          </a:ln>
        </p:spPr>
      </p:pic>
      <p:sp>
        <p:nvSpPr>
          <p:cNvPr id="707" name="Google Shape;707;p26"/>
          <p:cNvSpPr txBox="1"/>
          <p:nvPr/>
        </p:nvSpPr>
        <p:spPr>
          <a:xfrm>
            <a:off x="725925" y="6070850"/>
            <a:ext cx="10503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E. Georganas et al., "HipMer: an extreme-scale de novo genome assembler," SC '15: Proceedings of the International Conference for High Performance Computing, Networking, Storage and Analysis, Austin, TX, USA, 2015, pp. 1-1</a:t>
            </a:r>
            <a:r>
              <a:rPr lang="en-US"/>
              <a:t>1</a:t>
            </a:r>
            <a:endParaRPr/>
          </a:p>
        </p:txBody>
      </p:sp>
      <p:pic>
        <p:nvPicPr>
          <p:cNvPr id="708" name="Google Shape;708;p26"/>
          <p:cNvPicPr preferRelativeResize="0"/>
          <p:nvPr/>
        </p:nvPicPr>
        <p:blipFill rotWithShape="1">
          <a:blip r:embed="rId4">
            <a:alphaModFix/>
          </a:blip>
          <a:srcRect b="0" l="0" r="0" t="0"/>
          <a:stretch/>
        </p:blipFill>
        <p:spPr>
          <a:xfrm>
            <a:off x="725925" y="1489363"/>
            <a:ext cx="4572000" cy="4572000"/>
          </a:xfrm>
          <a:prstGeom prst="rect">
            <a:avLst/>
          </a:prstGeom>
          <a:noFill/>
          <a:ln>
            <a:noFill/>
          </a:ln>
        </p:spPr>
      </p:pic>
      <p:sp>
        <p:nvSpPr>
          <p:cNvPr id="709" name="Google Shape;709;p26"/>
          <p:cNvSpPr txBox="1"/>
          <p:nvPr/>
        </p:nvSpPr>
        <p:spPr>
          <a:xfrm>
            <a:off x="1088225" y="952125"/>
            <a:ext cx="405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Memory use scales with number of kmers for De Bruijn graph assemblers</a:t>
            </a:r>
            <a:endParaRPr/>
          </a:p>
        </p:txBody>
      </p:sp>
      <p:sp>
        <p:nvSpPr>
          <p:cNvPr id="710" name="Google Shape;710;p26"/>
          <p:cNvSpPr txBox="1"/>
          <p:nvPr/>
        </p:nvSpPr>
        <p:spPr>
          <a:xfrm>
            <a:off x="6061025" y="1294425"/>
            <a:ext cx="503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MetaHipMer </a:t>
            </a:r>
            <a:r>
              <a:rPr i="1" lang="en-US"/>
              <a:t>attempts</a:t>
            </a:r>
            <a:r>
              <a:rPr lang="en-US"/>
              <a:t> to assign each contig’s kmers to a specific processor</a:t>
            </a:r>
            <a:endParaRPr/>
          </a:p>
        </p:txBody>
      </p:sp>
      <p:sp>
        <p:nvSpPr>
          <p:cNvPr id="711" name="Google Shape;711;p26"/>
          <p:cNvSpPr/>
          <p:nvPr/>
        </p:nvSpPr>
        <p:spPr>
          <a:xfrm>
            <a:off x="5133925" y="3375975"/>
            <a:ext cx="970800" cy="533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10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1000"/>
                                        <p:tgtEl>
                                          <p:spTgt spid="711"/>
                                        </p:tgtEl>
                                      </p:cBhvr>
                                    </p:animEffect>
                                  </p:childTnLst>
                                </p:cTn>
                              </p:par>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27"/>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MHM2 assembly quality is comparable to state-of-the art assemblers</a:t>
            </a:r>
            <a:endParaRPr/>
          </a:p>
        </p:txBody>
      </p:sp>
      <p:sp>
        <p:nvSpPr>
          <p:cNvPr id="718" name="Google Shape;718;p27"/>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19" name="Google Shape;719;p27" title="Chart"/>
          <p:cNvPicPr preferRelativeResize="0"/>
          <p:nvPr/>
        </p:nvPicPr>
        <p:blipFill>
          <a:blip r:embed="rId3">
            <a:alphaModFix/>
          </a:blip>
          <a:stretch>
            <a:fillRect/>
          </a:stretch>
        </p:blipFill>
        <p:spPr>
          <a:xfrm>
            <a:off x="249312" y="1370738"/>
            <a:ext cx="3683100" cy="2277400"/>
          </a:xfrm>
          <a:prstGeom prst="rect">
            <a:avLst/>
          </a:prstGeom>
          <a:noFill/>
          <a:ln>
            <a:noFill/>
          </a:ln>
        </p:spPr>
      </p:pic>
      <p:pic>
        <p:nvPicPr>
          <p:cNvPr id="720" name="Google Shape;720;p27" title="Chart"/>
          <p:cNvPicPr preferRelativeResize="0"/>
          <p:nvPr/>
        </p:nvPicPr>
        <p:blipFill>
          <a:blip r:embed="rId4">
            <a:alphaModFix/>
          </a:blip>
          <a:stretch>
            <a:fillRect/>
          </a:stretch>
        </p:blipFill>
        <p:spPr>
          <a:xfrm>
            <a:off x="249325" y="3908600"/>
            <a:ext cx="3683064" cy="2277400"/>
          </a:xfrm>
          <a:prstGeom prst="rect">
            <a:avLst/>
          </a:prstGeom>
          <a:noFill/>
          <a:ln>
            <a:noFill/>
          </a:ln>
        </p:spPr>
      </p:pic>
      <p:pic>
        <p:nvPicPr>
          <p:cNvPr id="721" name="Google Shape;721;p27" title="Chart"/>
          <p:cNvPicPr preferRelativeResize="0"/>
          <p:nvPr/>
        </p:nvPicPr>
        <p:blipFill>
          <a:blip r:embed="rId5">
            <a:alphaModFix/>
          </a:blip>
          <a:stretch>
            <a:fillRect/>
          </a:stretch>
        </p:blipFill>
        <p:spPr>
          <a:xfrm>
            <a:off x="4568325" y="1370953"/>
            <a:ext cx="3683007" cy="2276975"/>
          </a:xfrm>
          <a:prstGeom prst="rect">
            <a:avLst/>
          </a:prstGeom>
          <a:noFill/>
          <a:ln>
            <a:noFill/>
          </a:ln>
        </p:spPr>
      </p:pic>
      <p:pic>
        <p:nvPicPr>
          <p:cNvPr id="722" name="Google Shape;722;p27" title="Chart"/>
          <p:cNvPicPr preferRelativeResize="0"/>
          <p:nvPr/>
        </p:nvPicPr>
        <p:blipFill>
          <a:blip r:embed="rId6">
            <a:alphaModFix/>
          </a:blip>
          <a:stretch>
            <a:fillRect/>
          </a:stretch>
        </p:blipFill>
        <p:spPr>
          <a:xfrm>
            <a:off x="4542850" y="3909050"/>
            <a:ext cx="3683001" cy="2276948"/>
          </a:xfrm>
          <a:prstGeom prst="rect">
            <a:avLst/>
          </a:prstGeom>
          <a:noFill/>
          <a:ln>
            <a:noFill/>
          </a:ln>
        </p:spPr>
      </p:pic>
      <p:pic>
        <p:nvPicPr>
          <p:cNvPr id="723" name="Google Shape;723;p27" title="Chart"/>
          <p:cNvPicPr preferRelativeResize="0"/>
          <p:nvPr/>
        </p:nvPicPr>
        <p:blipFill>
          <a:blip r:embed="rId7">
            <a:alphaModFix/>
          </a:blip>
          <a:stretch>
            <a:fillRect/>
          </a:stretch>
        </p:blipFill>
        <p:spPr>
          <a:xfrm>
            <a:off x="8267553" y="1370953"/>
            <a:ext cx="3683097" cy="2276975"/>
          </a:xfrm>
          <a:prstGeom prst="rect">
            <a:avLst/>
          </a:prstGeom>
          <a:noFill/>
          <a:ln>
            <a:noFill/>
          </a:ln>
        </p:spPr>
      </p:pic>
      <p:pic>
        <p:nvPicPr>
          <p:cNvPr id="724" name="Google Shape;724;p27" title="Chart"/>
          <p:cNvPicPr preferRelativeResize="0"/>
          <p:nvPr/>
        </p:nvPicPr>
        <p:blipFill>
          <a:blip r:embed="rId8">
            <a:alphaModFix/>
          </a:blip>
          <a:stretch>
            <a:fillRect/>
          </a:stretch>
        </p:blipFill>
        <p:spPr>
          <a:xfrm>
            <a:off x="8267576" y="3909038"/>
            <a:ext cx="3683049" cy="2276975"/>
          </a:xfrm>
          <a:prstGeom prst="rect">
            <a:avLst/>
          </a:prstGeom>
          <a:noFill/>
          <a:ln>
            <a:noFill/>
          </a:ln>
        </p:spPr>
      </p:pic>
      <p:sp>
        <p:nvSpPr>
          <p:cNvPr id="725" name="Google Shape;725;p27"/>
          <p:cNvSpPr txBox="1"/>
          <p:nvPr/>
        </p:nvSpPr>
        <p:spPr>
          <a:xfrm>
            <a:off x="249325" y="948425"/>
            <a:ext cx="2898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Benchmark datasets</a:t>
            </a:r>
            <a:endParaRPr sz="1800"/>
          </a:p>
        </p:txBody>
      </p:sp>
      <p:sp>
        <p:nvSpPr>
          <p:cNvPr id="726" name="Google Shape;726;p27"/>
          <p:cNvSpPr txBox="1"/>
          <p:nvPr/>
        </p:nvSpPr>
        <p:spPr>
          <a:xfrm>
            <a:off x="4568325" y="948425"/>
            <a:ext cx="310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Results</a:t>
            </a:r>
            <a:endParaRPr sz="1800"/>
          </a:p>
        </p:txBody>
      </p:sp>
      <p:sp>
        <p:nvSpPr>
          <p:cNvPr id="727" name="Google Shape;727;p27"/>
          <p:cNvSpPr txBox="1"/>
          <p:nvPr/>
        </p:nvSpPr>
        <p:spPr>
          <a:xfrm>
            <a:off x="926500" y="1860450"/>
            <a:ext cx="91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Simulated</a:t>
            </a:r>
            <a:endParaRPr sz="1200"/>
          </a:p>
        </p:txBody>
      </p:sp>
      <p:sp>
        <p:nvSpPr>
          <p:cNvPr id="728" name="Google Shape;728;p27"/>
          <p:cNvSpPr txBox="1"/>
          <p:nvPr/>
        </p:nvSpPr>
        <p:spPr>
          <a:xfrm>
            <a:off x="2485125" y="1548750"/>
            <a:ext cx="917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Real</a:t>
            </a:r>
            <a:endParaRPr sz="1200"/>
          </a:p>
        </p:txBody>
      </p:sp>
      <p:cxnSp>
        <p:nvCxnSpPr>
          <p:cNvPr id="729" name="Google Shape;729;p27"/>
          <p:cNvCxnSpPr/>
          <p:nvPr/>
        </p:nvCxnSpPr>
        <p:spPr>
          <a:xfrm flipH="1" rot="10800000">
            <a:off x="819500" y="2130250"/>
            <a:ext cx="1263600" cy="5100"/>
          </a:xfrm>
          <a:prstGeom prst="straightConnector1">
            <a:avLst/>
          </a:prstGeom>
          <a:noFill/>
          <a:ln cap="flat" cmpd="sng" w="19050">
            <a:solidFill>
              <a:schemeClr val="dk2"/>
            </a:solidFill>
            <a:prstDash val="solid"/>
            <a:round/>
            <a:headEnd len="med" w="med" type="none"/>
            <a:tailEnd len="med" w="med" type="none"/>
          </a:ln>
        </p:spPr>
      </p:cxnSp>
      <p:cxnSp>
        <p:nvCxnSpPr>
          <p:cNvPr id="730" name="Google Shape;730;p27"/>
          <p:cNvCxnSpPr/>
          <p:nvPr/>
        </p:nvCxnSpPr>
        <p:spPr>
          <a:xfrm>
            <a:off x="2164600" y="1824325"/>
            <a:ext cx="1594800" cy="1200"/>
          </a:xfrm>
          <a:prstGeom prst="straightConnector1">
            <a:avLst/>
          </a:prstGeom>
          <a:noFill/>
          <a:ln cap="flat" cmpd="sng" w="19050">
            <a:solidFill>
              <a:schemeClr val="dk2"/>
            </a:solidFill>
            <a:prstDash val="solid"/>
            <a:round/>
            <a:headEnd len="med" w="med" type="none"/>
            <a:tailEnd len="med" w="med" type="none"/>
          </a:ln>
        </p:spPr>
      </p:cxnSp>
      <p:sp>
        <p:nvSpPr>
          <p:cNvPr id="731" name="Google Shape;731;p27"/>
          <p:cNvSpPr/>
          <p:nvPr/>
        </p:nvSpPr>
        <p:spPr>
          <a:xfrm>
            <a:off x="3886750" y="3531400"/>
            <a:ext cx="652200" cy="519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7"/>
          <p:cNvSpPr txBox="1"/>
          <p:nvPr/>
        </p:nvSpPr>
        <p:spPr>
          <a:xfrm>
            <a:off x="249300" y="6201475"/>
            <a:ext cx="10979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Dinghua L. et al. MEGAHIT: an ultra-fast single-node solution for large and complex metagenomics assembly via succinct de Bruijn graph, Bioinformatics 2015</a:t>
            </a:r>
            <a:endParaRPr sz="1200"/>
          </a:p>
          <a:p>
            <a:pPr indent="0" lvl="0" marL="0" rtl="0" algn="l">
              <a:spcBef>
                <a:spcPts val="0"/>
              </a:spcBef>
              <a:spcAft>
                <a:spcPts val="0"/>
              </a:spcAft>
              <a:buNone/>
            </a:pPr>
            <a:r>
              <a:rPr lang="en-US" sz="1200"/>
              <a:t>Nurk S. et al. metaSPAdes: a new versatile metagenomic assembler. Genome Res. 2017</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000"/>
                                        <p:tgtEl>
                                          <p:spTgt spid="722"/>
                                        </p:tgtEl>
                                      </p:cBhvr>
                                    </p:animEffect>
                                  </p:childTnLst>
                                </p:cTn>
                              </p:par>
                              <p:par>
                                <p:cTn fill="hold" nodeType="with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par>
                                <p:cTn fill="hold" nodeType="with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1000"/>
                                        <p:tgtEl>
                                          <p:spTgt spid="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28"/>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MHM2 yields comparable numbers of high quality bins to other assemblers </a:t>
            </a:r>
            <a:endParaRPr/>
          </a:p>
        </p:txBody>
      </p:sp>
      <p:sp>
        <p:nvSpPr>
          <p:cNvPr id="739" name="Google Shape;739;p28"/>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40" name="Google Shape;740;p28"/>
          <p:cNvSpPr txBox="1"/>
          <p:nvPr/>
        </p:nvSpPr>
        <p:spPr>
          <a:xfrm>
            <a:off x="152400" y="5726250"/>
            <a:ext cx="112437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US" sz="1200"/>
              <a:t>MetaBAT: Kang DD et al. 2015. MetaBAT, an efficient tool for accurately reconstructing single genomes from complex microbial communities. PeerJ 3:e1165</a:t>
            </a:r>
            <a:endParaRPr sz="1200"/>
          </a:p>
          <a:p>
            <a:pPr indent="-304800" lvl="0" marL="457200" rtl="0" algn="l">
              <a:spcBef>
                <a:spcPts val="0"/>
              </a:spcBef>
              <a:spcAft>
                <a:spcPts val="0"/>
              </a:spcAft>
              <a:buSzPts val="1200"/>
              <a:buChar char="●"/>
            </a:pPr>
            <a:r>
              <a:rPr lang="en-US" sz="1200"/>
              <a:t>CheckM: Parks DH et al. CheckM: assessing the quality of microbial genomes recovered from isolates, single cells, and metagenomes. Genome Res. 2015;25(7):1043-1055</a:t>
            </a:r>
            <a:endParaRPr sz="1200"/>
          </a:p>
          <a:p>
            <a:pPr indent="-304800" lvl="0" marL="457200" rtl="0" algn="l">
              <a:spcBef>
                <a:spcPts val="0"/>
              </a:spcBef>
              <a:spcAft>
                <a:spcPts val="0"/>
              </a:spcAft>
              <a:buSzPts val="1200"/>
              <a:buChar char="●"/>
            </a:pPr>
            <a:r>
              <a:rPr lang="en-US" sz="1200"/>
              <a:t>HQ and MQ bins defined by MiMAG standard: Bowers, R et al. Minimum information about a single amplified genome (MISAG) and a metagenome-assembled genome (MIMAG) of bacteria and archaea. Nat Biotechnol 35, 725–731 (2017)</a:t>
            </a:r>
            <a:endParaRPr sz="1200"/>
          </a:p>
        </p:txBody>
      </p:sp>
      <p:pic>
        <p:nvPicPr>
          <p:cNvPr id="741" name="Google Shape;741;p28"/>
          <p:cNvPicPr preferRelativeResize="0"/>
          <p:nvPr/>
        </p:nvPicPr>
        <p:blipFill rotWithShape="1">
          <a:blip r:embed="rId3">
            <a:alphaModFix/>
          </a:blip>
          <a:srcRect b="0" l="0" r="39842" t="0"/>
          <a:stretch/>
        </p:blipFill>
        <p:spPr>
          <a:xfrm>
            <a:off x="366700" y="1103300"/>
            <a:ext cx="4426149" cy="4622949"/>
          </a:xfrm>
          <a:prstGeom prst="rect">
            <a:avLst/>
          </a:prstGeom>
          <a:noFill/>
          <a:ln>
            <a:noFill/>
          </a:ln>
        </p:spPr>
      </p:pic>
      <p:grpSp>
        <p:nvGrpSpPr>
          <p:cNvPr id="742" name="Google Shape;742;p28"/>
          <p:cNvGrpSpPr/>
          <p:nvPr/>
        </p:nvGrpSpPr>
        <p:grpSpPr>
          <a:xfrm>
            <a:off x="4539080" y="1650326"/>
            <a:ext cx="7334346" cy="3945526"/>
            <a:chOff x="4539080" y="1802726"/>
            <a:chExt cx="7334346" cy="3945526"/>
          </a:xfrm>
        </p:grpSpPr>
        <p:pic>
          <p:nvPicPr>
            <p:cNvPr id="743" name="Google Shape;743;p28" title="Chart"/>
            <p:cNvPicPr preferRelativeResize="0"/>
            <p:nvPr/>
          </p:nvPicPr>
          <p:blipFill>
            <a:blip r:embed="rId4">
              <a:alphaModFix/>
            </a:blip>
            <a:stretch>
              <a:fillRect/>
            </a:stretch>
          </p:blipFill>
          <p:spPr>
            <a:xfrm>
              <a:off x="5492525" y="1802726"/>
              <a:ext cx="6380901" cy="3945526"/>
            </a:xfrm>
            <a:prstGeom prst="rect">
              <a:avLst/>
            </a:prstGeom>
            <a:noFill/>
            <a:ln>
              <a:noFill/>
            </a:ln>
          </p:spPr>
        </p:pic>
        <p:sp>
          <p:nvSpPr>
            <p:cNvPr id="744" name="Google Shape;744;p28"/>
            <p:cNvSpPr/>
            <p:nvPr/>
          </p:nvSpPr>
          <p:spPr>
            <a:xfrm rot="-2012719">
              <a:off x="4606648" y="4954034"/>
              <a:ext cx="988063" cy="542415"/>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CheckM</a:t>
              </a:r>
              <a:endParaRPr/>
            </a:p>
          </p:txBody>
        </p:sp>
      </p:grpSp>
      <p:sp>
        <p:nvSpPr>
          <p:cNvPr id="745" name="Google Shape;745;p28"/>
          <p:cNvSpPr txBox="1"/>
          <p:nvPr/>
        </p:nvSpPr>
        <p:spPr>
          <a:xfrm>
            <a:off x="116875" y="839450"/>
            <a:ext cx="10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Samples</a:t>
            </a:r>
            <a:endParaRPr/>
          </a:p>
        </p:txBody>
      </p:sp>
      <p:sp>
        <p:nvSpPr>
          <p:cNvPr id="746" name="Google Shape;746;p28"/>
          <p:cNvSpPr txBox="1"/>
          <p:nvPr/>
        </p:nvSpPr>
        <p:spPr>
          <a:xfrm>
            <a:off x="116875" y="1851775"/>
            <a:ext cx="95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Reads</a:t>
            </a:r>
            <a:endParaRPr/>
          </a:p>
        </p:txBody>
      </p:sp>
      <p:sp>
        <p:nvSpPr>
          <p:cNvPr id="747" name="Google Shape;747;p28"/>
          <p:cNvSpPr txBox="1"/>
          <p:nvPr/>
        </p:nvSpPr>
        <p:spPr>
          <a:xfrm>
            <a:off x="116875" y="2761725"/>
            <a:ext cx="90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Contigs</a:t>
            </a:r>
            <a:endParaRPr/>
          </a:p>
        </p:txBody>
      </p:sp>
      <p:sp>
        <p:nvSpPr>
          <p:cNvPr id="748" name="Google Shape;748;p28"/>
          <p:cNvSpPr txBox="1"/>
          <p:nvPr/>
        </p:nvSpPr>
        <p:spPr>
          <a:xfrm>
            <a:off x="116875" y="5352950"/>
            <a:ext cx="69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Bins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1"/>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Robert Riley, Bioinformatics Data Scientist</a:t>
            </a:r>
            <a:endParaRPr/>
          </a:p>
        </p:txBody>
      </p:sp>
      <p:sp>
        <p:nvSpPr>
          <p:cNvPr id="90" name="Google Shape;90;p11"/>
          <p:cNvSpPr txBox="1"/>
          <p:nvPr>
            <p:ph idx="1" type="body"/>
          </p:nvPr>
        </p:nvSpPr>
        <p:spPr>
          <a:xfrm>
            <a:off x="3684475" y="1109125"/>
            <a:ext cx="8269200" cy="5290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200"/>
              <a:t>1997 - B.S. Biochemistry and Molecular Biology (after starting as music major)</a:t>
            </a:r>
            <a:endParaRPr sz="2200"/>
          </a:p>
          <a:p>
            <a:pPr indent="0" lvl="0" marL="0" rtl="0" algn="l">
              <a:spcBef>
                <a:spcPts val="360"/>
              </a:spcBef>
              <a:spcAft>
                <a:spcPts val="0"/>
              </a:spcAft>
              <a:buNone/>
            </a:pPr>
            <a:r>
              <a:t/>
            </a:r>
            <a:endParaRPr sz="2200"/>
          </a:p>
          <a:p>
            <a:pPr indent="0" lvl="0" marL="0" rtl="0" algn="l">
              <a:spcBef>
                <a:spcPts val="360"/>
              </a:spcBef>
              <a:spcAft>
                <a:spcPts val="0"/>
              </a:spcAft>
              <a:buNone/>
            </a:pPr>
            <a:r>
              <a:rPr lang="en-US" sz="2200"/>
              <a:t>2001-2007 - Ph.D. Human Genetics/Bioinformatics; Eisenberg lab</a:t>
            </a:r>
            <a:endParaRPr sz="2200"/>
          </a:p>
          <a:p>
            <a:pPr indent="0" lvl="0" marL="0" rtl="0" algn="l">
              <a:spcBef>
                <a:spcPts val="360"/>
              </a:spcBef>
              <a:spcAft>
                <a:spcPts val="0"/>
              </a:spcAft>
              <a:buNone/>
            </a:pPr>
            <a:r>
              <a:t/>
            </a:r>
            <a:endParaRPr sz="2200"/>
          </a:p>
          <a:p>
            <a:pPr indent="0" lvl="0" marL="0" rtl="0" algn="l">
              <a:spcBef>
                <a:spcPts val="360"/>
              </a:spcBef>
              <a:spcAft>
                <a:spcPts val="0"/>
              </a:spcAft>
              <a:buNone/>
            </a:pPr>
            <a:r>
              <a:rPr lang="en-US" sz="2200"/>
              <a:t>2007-2009 - Bioinformatics Scientist; </a:t>
            </a:r>
            <a:r>
              <a:rPr i="1" lang="en-US" sz="2200"/>
              <a:t>Mycobacterium tuberculosis</a:t>
            </a:r>
            <a:endParaRPr i="1" sz="2200"/>
          </a:p>
          <a:p>
            <a:pPr indent="0" lvl="0" marL="0" rtl="0" algn="l">
              <a:spcBef>
                <a:spcPts val="360"/>
              </a:spcBef>
              <a:spcAft>
                <a:spcPts val="0"/>
              </a:spcAft>
              <a:buNone/>
            </a:pPr>
            <a:r>
              <a:t/>
            </a:r>
            <a:endParaRPr sz="2200"/>
          </a:p>
          <a:p>
            <a:pPr indent="0" lvl="0" marL="0" rtl="0" algn="l">
              <a:spcBef>
                <a:spcPts val="360"/>
              </a:spcBef>
              <a:spcAft>
                <a:spcPts val="0"/>
              </a:spcAft>
              <a:buNone/>
            </a:pPr>
            <a:r>
              <a:rPr lang="en-US" sz="2200"/>
              <a:t>2009-2017 - Data Scientist; Fungal Program</a:t>
            </a:r>
            <a:endParaRPr sz="2200"/>
          </a:p>
          <a:p>
            <a:pPr indent="0" lvl="0" marL="0" rtl="0" algn="l">
              <a:spcBef>
                <a:spcPts val="360"/>
              </a:spcBef>
              <a:spcAft>
                <a:spcPts val="0"/>
              </a:spcAft>
              <a:buNone/>
            </a:pPr>
            <a:r>
              <a:t/>
            </a:r>
            <a:endParaRPr sz="2200"/>
          </a:p>
          <a:p>
            <a:pPr indent="0" lvl="0" marL="0" rtl="0" algn="l">
              <a:spcBef>
                <a:spcPts val="360"/>
              </a:spcBef>
              <a:spcAft>
                <a:spcPts val="0"/>
              </a:spcAft>
              <a:buNone/>
            </a:pPr>
            <a:r>
              <a:rPr lang="en-US" sz="2200"/>
              <a:t>2018 - Bioinformatics Scientist; synthetic biology</a:t>
            </a:r>
            <a:endParaRPr sz="2200"/>
          </a:p>
          <a:p>
            <a:pPr indent="0" lvl="0" marL="0" rtl="0" algn="l">
              <a:spcBef>
                <a:spcPts val="360"/>
              </a:spcBef>
              <a:spcAft>
                <a:spcPts val="0"/>
              </a:spcAft>
              <a:buNone/>
            </a:pPr>
            <a:r>
              <a:t/>
            </a:r>
            <a:endParaRPr sz="2200"/>
          </a:p>
          <a:p>
            <a:pPr indent="0" lvl="0" marL="0" rtl="0" algn="l">
              <a:spcBef>
                <a:spcPts val="360"/>
              </a:spcBef>
              <a:spcAft>
                <a:spcPts val="0"/>
              </a:spcAft>
              <a:buNone/>
            </a:pPr>
            <a:r>
              <a:rPr lang="en-US" sz="2200"/>
              <a:t>2019-present - Staff Data Scientist; genome assembly</a:t>
            </a:r>
            <a:endParaRPr sz="2200"/>
          </a:p>
        </p:txBody>
      </p:sp>
      <p:sp>
        <p:nvSpPr>
          <p:cNvPr id="91" name="Google Shape;91;p11"/>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92" name="Google Shape;92;p11"/>
          <p:cNvPicPr preferRelativeResize="0"/>
          <p:nvPr/>
        </p:nvPicPr>
        <p:blipFill>
          <a:blip r:embed="rId3">
            <a:alphaModFix/>
          </a:blip>
          <a:stretch>
            <a:fillRect/>
          </a:stretch>
        </p:blipFill>
        <p:spPr>
          <a:xfrm>
            <a:off x="264275" y="2131475"/>
            <a:ext cx="1630773" cy="800100"/>
          </a:xfrm>
          <a:prstGeom prst="rect">
            <a:avLst/>
          </a:prstGeom>
          <a:noFill/>
          <a:ln>
            <a:noFill/>
          </a:ln>
        </p:spPr>
      </p:pic>
      <p:pic>
        <p:nvPicPr>
          <p:cNvPr id="93" name="Google Shape;93;p11"/>
          <p:cNvPicPr preferRelativeResize="0"/>
          <p:nvPr/>
        </p:nvPicPr>
        <p:blipFill>
          <a:blip r:embed="rId4">
            <a:alphaModFix/>
          </a:blip>
          <a:stretch>
            <a:fillRect/>
          </a:stretch>
        </p:blipFill>
        <p:spPr>
          <a:xfrm>
            <a:off x="264275" y="3260476"/>
            <a:ext cx="3008925" cy="752225"/>
          </a:xfrm>
          <a:prstGeom prst="rect">
            <a:avLst/>
          </a:prstGeom>
          <a:noFill/>
          <a:ln>
            <a:noFill/>
          </a:ln>
        </p:spPr>
      </p:pic>
      <p:pic>
        <p:nvPicPr>
          <p:cNvPr id="94" name="Google Shape;94;p11"/>
          <p:cNvPicPr preferRelativeResize="0"/>
          <p:nvPr/>
        </p:nvPicPr>
        <p:blipFill rotWithShape="1">
          <a:blip r:embed="rId5">
            <a:alphaModFix/>
          </a:blip>
          <a:srcRect b="32443" l="0" r="0" t="30222"/>
          <a:stretch/>
        </p:blipFill>
        <p:spPr>
          <a:xfrm>
            <a:off x="264275" y="5202575"/>
            <a:ext cx="1337800" cy="499450"/>
          </a:xfrm>
          <a:prstGeom prst="rect">
            <a:avLst/>
          </a:prstGeom>
          <a:noFill/>
          <a:ln>
            <a:noFill/>
          </a:ln>
        </p:spPr>
      </p:pic>
      <p:pic>
        <p:nvPicPr>
          <p:cNvPr id="95" name="Google Shape;95;p11"/>
          <p:cNvPicPr preferRelativeResize="0"/>
          <p:nvPr/>
        </p:nvPicPr>
        <p:blipFill>
          <a:blip r:embed="rId6">
            <a:alphaModFix/>
          </a:blip>
          <a:stretch>
            <a:fillRect/>
          </a:stretch>
        </p:blipFill>
        <p:spPr>
          <a:xfrm>
            <a:off x="264275" y="4189202"/>
            <a:ext cx="1775325" cy="910275"/>
          </a:xfrm>
          <a:prstGeom prst="rect">
            <a:avLst/>
          </a:prstGeom>
          <a:noFill/>
          <a:ln>
            <a:noFill/>
          </a:ln>
        </p:spPr>
      </p:pic>
      <p:pic>
        <p:nvPicPr>
          <p:cNvPr id="96" name="Google Shape;96;p11"/>
          <p:cNvPicPr preferRelativeResize="0"/>
          <p:nvPr/>
        </p:nvPicPr>
        <p:blipFill>
          <a:blip r:embed="rId7">
            <a:alphaModFix/>
          </a:blip>
          <a:stretch>
            <a:fillRect/>
          </a:stretch>
        </p:blipFill>
        <p:spPr>
          <a:xfrm>
            <a:off x="264275" y="1078674"/>
            <a:ext cx="2626135" cy="800100"/>
          </a:xfrm>
          <a:prstGeom prst="rect">
            <a:avLst/>
          </a:prstGeom>
          <a:noFill/>
          <a:ln>
            <a:noFill/>
          </a:ln>
        </p:spPr>
      </p:pic>
      <p:pic>
        <p:nvPicPr>
          <p:cNvPr id="97" name="Google Shape;97;p11"/>
          <p:cNvPicPr preferRelativeResize="0"/>
          <p:nvPr/>
        </p:nvPicPr>
        <p:blipFill>
          <a:blip r:embed="rId6">
            <a:alphaModFix/>
          </a:blip>
          <a:stretch>
            <a:fillRect/>
          </a:stretch>
        </p:blipFill>
        <p:spPr>
          <a:xfrm>
            <a:off x="264275" y="5726128"/>
            <a:ext cx="1775325" cy="910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29"/>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257175" rtl="0" algn="l">
              <a:spcBef>
                <a:spcPts val="0"/>
              </a:spcBef>
              <a:spcAft>
                <a:spcPts val="0"/>
              </a:spcAft>
              <a:buNone/>
            </a:pPr>
            <a:r>
              <a:rPr lang="en-US"/>
              <a:t>JGI user science supported by MetaHipMer</a:t>
            </a:r>
            <a:endParaRPr/>
          </a:p>
        </p:txBody>
      </p:sp>
      <p:sp>
        <p:nvSpPr>
          <p:cNvPr id="755" name="Google Shape;755;p29"/>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756" name="Google Shape;756;p29"/>
          <p:cNvGrpSpPr/>
          <p:nvPr/>
        </p:nvGrpSpPr>
        <p:grpSpPr>
          <a:xfrm>
            <a:off x="6225338" y="3669400"/>
            <a:ext cx="2530800" cy="2260273"/>
            <a:chOff x="4514900" y="1262975"/>
            <a:chExt cx="2530800" cy="2260273"/>
          </a:xfrm>
        </p:grpSpPr>
        <p:pic>
          <p:nvPicPr>
            <p:cNvPr id="757" name="Google Shape;757;p29"/>
            <p:cNvPicPr preferRelativeResize="0"/>
            <p:nvPr/>
          </p:nvPicPr>
          <p:blipFill>
            <a:blip r:embed="rId3">
              <a:alphaModFix/>
            </a:blip>
            <a:stretch>
              <a:fillRect/>
            </a:stretch>
          </p:blipFill>
          <p:spPr>
            <a:xfrm>
              <a:off x="4514900" y="1841274"/>
              <a:ext cx="2530800" cy="1681974"/>
            </a:xfrm>
            <a:prstGeom prst="rect">
              <a:avLst/>
            </a:prstGeom>
            <a:noFill/>
            <a:ln>
              <a:noFill/>
            </a:ln>
          </p:spPr>
        </p:pic>
        <p:sp>
          <p:nvSpPr>
            <p:cNvPr id="758" name="Google Shape;758;p29"/>
            <p:cNvSpPr txBox="1"/>
            <p:nvPr/>
          </p:nvSpPr>
          <p:spPr>
            <a:xfrm>
              <a:off x="4514900" y="1262975"/>
              <a:ext cx="2530800" cy="2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Methane production in Texas coastal mangroves (2.1 TB)</a:t>
              </a:r>
              <a:endParaRPr sz="1200"/>
            </a:p>
          </p:txBody>
        </p:sp>
      </p:grpSp>
      <p:grpSp>
        <p:nvGrpSpPr>
          <p:cNvPr id="759" name="Google Shape;759;p29"/>
          <p:cNvGrpSpPr/>
          <p:nvPr/>
        </p:nvGrpSpPr>
        <p:grpSpPr>
          <a:xfrm>
            <a:off x="9039475" y="3931325"/>
            <a:ext cx="2805790" cy="2587984"/>
            <a:chOff x="8801344" y="2215033"/>
            <a:chExt cx="3070800" cy="2984643"/>
          </a:xfrm>
        </p:grpSpPr>
        <p:pic>
          <p:nvPicPr>
            <p:cNvPr id="760" name="Google Shape;760;p29"/>
            <p:cNvPicPr preferRelativeResize="0"/>
            <p:nvPr/>
          </p:nvPicPr>
          <p:blipFill>
            <a:blip r:embed="rId4">
              <a:alphaModFix/>
            </a:blip>
            <a:stretch>
              <a:fillRect/>
            </a:stretch>
          </p:blipFill>
          <p:spPr>
            <a:xfrm>
              <a:off x="8824026" y="2921382"/>
              <a:ext cx="3037758" cy="2278295"/>
            </a:xfrm>
            <a:prstGeom prst="rect">
              <a:avLst/>
            </a:prstGeom>
            <a:noFill/>
            <a:ln>
              <a:noFill/>
            </a:ln>
          </p:spPr>
        </p:pic>
        <p:sp>
          <p:nvSpPr>
            <p:cNvPr id="761" name="Google Shape;761;p29"/>
            <p:cNvSpPr txBox="1"/>
            <p:nvPr/>
          </p:nvSpPr>
          <p:spPr>
            <a:xfrm>
              <a:off x="8801344" y="2215033"/>
              <a:ext cx="3070800" cy="6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Great Redox Experiment (GRE)</a:t>
              </a:r>
              <a:r>
                <a:rPr lang="en-US"/>
                <a:t> in wet tropical soils (8 TB)</a:t>
              </a:r>
              <a:endParaRPr sz="1200"/>
            </a:p>
          </p:txBody>
        </p:sp>
      </p:grpSp>
      <p:grpSp>
        <p:nvGrpSpPr>
          <p:cNvPr id="762" name="Google Shape;762;p29"/>
          <p:cNvGrpSpPr/>
          <p:nvPr/>
        </p:nvGrpSpPr>
        <p:grpSpPr>
          <a:xfrm>
            <a:off x="2958956" y="4079225"/>
            <a:ext cx="2775600" cy="2277125"/>
            <a:chOff x="3831850" y="2965400"/>
            <a:chExt cx="2775600" cy="2277125"/>
          </a:xfrm>
        </p:grpSpPr>
        <p:pic>
          <p:nvPicPr>
            <p:cNvPr id="763" name="Google Shape;763;p29"/>
            <p:cNvPicPr preferRelativeResize="0"/>
            <p:nvPr/>
          </p:nvPicPr>
          <p:blipFill>
            <a:blip r:embed="rId5">
              <a:alphaModFix/>
            </a:blip>
            <a:stretch>
              <a:fillRect/>
            </a:stretch>
          </p:blipFill>
          <p:spPr>
            <a:xfrm>
              <a:off x="3908050" y="3547075"/>
              <a:ext cx="2543174" cy="1695450"/>
            </a:xfrm>
            <a:prstGeom prst="rect">
              <a:avLst/>
            </a:prstGeom>
            <a:noFill/>
            <a:ln>
              <a:noFill/>
            </a:ln>
          </p:spPr>
        </p:pic>
        <p:sp>
          <p:nvSpPr>
            <p:cNvPr id="764" name="Google Shape;764;p29"/>
            <p:cNvSpPr txBox="1"/>
            <p:nvPr/>
          </p:nvSpPr>
          <p:spPr>
            <a:xfrm>
              <a:off x="3831850" y="2965400"/>
              <a:ext cx="2775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Mixed conifer zones following prescribed fire (1.5 TB)</a:t>
              </a:r>
              <a:endParaRPr/>
            </a:p>
          </p:txBody>
        </p:sp>
      </p:grpSp>
      <p:grpSp>
        <p:nvGrpSpPr>
          <p:cNvPr id="765" name="Google Shape;765;p29"/>
          <p:cNvGrpSpPr/>
          <p:nvPr/>
        </p:nvGrpSpPr>
        <p:grpSpPr>
          <a:xfrm>
            <a:off x="1059275" y="1168000"/>
            <a:ext cx="2487300" cy="1781671"/>
            <a:chOff x="236600" y="1774300"/>
            <a:chExt cx="2487300" cy="1781671"/>
          </a:xfrm>
        </p:grpSpPr>
        <p:sp>
          <p:nvSpPr>
            <p:cNvPr id="766" name="Google Shape;766;p29"/>
            <p:cNvSpPr txBox="1"/>
            <p:nvPr/>
          </p:nvSpPr>
          <p:spPr>
            <a:xfrm>
              <a:off x="236600" y="1774300"/>
              <a:ext cx="2487300" cy="2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Soil carbon cycle (3.3 TB)</a:t>
              </a:r>
              <a:endParaRPr sz="1200"/>
            </a:p>
          </p:txBody>
        </p:sp>
        <p:pic>
          <p:nvPicPr>
            <p:cNvPr id="767" name="Google Shape;767;p29"/>
            <p:cNvPicPr preferRelativeResize="0"/>
            <p:nvPr/>
          </p:nvPicPr>
          <p:blipFill rotWithShape="1">
            <a:blip r:embed="rId6">
              <a:alphaModFix/>
            </a:blip>
            <a:srcRect b="0" l="0" r="3679" t="0"/>
            <a:stretch/>
          </p:blipFill>
          <p:spPr>
            <a:xfrm>
              <a:off x="236600" y="2103250"/>
              <a:ext cx="2176825" cy="1452721"/>
            </a:xfrm>
            <a:prstGeom prst="rect">
              <a:avLst/>
            </a:prstGeom>
            <a:noFill/>
            <a:ln>
              <a:noFill/>
            </a:ln>
          </p:spPr>
        </p:pic>
      </p:grpSp>
      <p:grpSp>
        <p:nvGrpSpPr>
          <p:cNvPr id="768" name="Google Shape;768;p29"/>
          <p:cNvGrpSpPr/>
          <p:nvPr/>
        </p:nvGrpSpPr>
        <p:grpSpPr>
          <a:xfrm>
            <a:off x="370275" y="3633075"/>
            <a:ext cx="2097900" cy="2117825"/>
            <a:chOff x="903925" y="4476675"/>
            <a:chExt cx="2097900" cy="2117825"/>
          </a:xfrm>
        </p:grpSpPr>
        <p:pic>
          <p:nvPicPr>
            <p:cNvPr id="769" name="Google Shape;769;p29"/>
            <p:cNvPicPr preferRelativeResize="0"/>
            <p:nvPr/>
          </p:nvPicPr>
          <p:blipFill>
            <a:blip r:embed="rId7">
              <a:alphaModFix/>
            </a:blip>
            <a:stretch>
              <a:fillRect/>
            </a:stretch>
          </p:blipFill>
          <p:spPr>
            <a:xfrm>
              <a:off x="903925" y="5035050"/>
              <a:ext cx="2097900" cy="1559450"/>
            </a:xfrm>
            <a:prstGeom prst="rect">
              <a:avLst/>
            </a:prstGeom>
            <a:noFill/>
            <a:ln>
              <a:noFill/>
            </a:ln>
          </p:spPr>
        </p:pic>
        <p:sp>
          <p:nvSpPr>
            <p:cNvPr id="770" name="Google Shape;770;p29"/>
            <p:cNvSpPr txBox="1"/>
            <p:nvPr/>
          </p:nvSpPr>
          <p:spPr>
            <a:xfrm>
              <a:off x="903925" y="4476675"/>
              <a:ext cx="20979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Ectomycorrhizal fungi (1.5 TB)</a:t>
              </a:r>
              <a:endParaRPr sz="1200"/>
            </a:p>
          </p:txBody>
        </p:sp>
      </p:grpSp>
      <p:grpSp>
        <p:nvGrpSpPr>
          <p:cNvPr id="771" name="Google Shape;771;p29"/>
          <p:cNvGrpSpPr/>
          <p:nvPr/>
        </p:nvGrpSpPr>
        <p:grpSpPr>
          <a:xfrm>
            <a:off x="7931750" y="890475"/>
            <a:ext cx="2993100" cy="2155675"/>
            <a:chOff x="7089250" y="819150"/>
            <a:chExt cx="2993100" cy="2155675"/>
          </a:xfrm>
        </p:grpSpPr>
        <p:sp>
          <p:nvSpPr>
            <p:cNvPr id="772" name="Google Shape;772;p29"/>
            <p:cNvSpPr txBox="1"/>
            <p:nvPr/>
          </p:nvSpPr>
          <p:spPr>
            <a:xfrm>
              <a:off x="7089250" y="819150"/>
              <a:ext cx="29931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Microbial and plant phenology in a mountainous watershed </a:t>
              </a:r>
              <a:r>
                <a:rPr lang="en-US"/>
                <a:t> (2.7 TB)</a:t>
              </a:r>
              <a:endParaRPr sz="1200"/>
            </a:p>
          </p:txBody>
        </p:sp>
        <p:pic>
          <p:nvPicPr>
            <p:cNvPr id="773" name="Google Shape;773;p29"/>
            <p:cNvPicPr preferRelativeResize="0"/>
            <p:nvPr/>
          </p:nvPicPr>
          <p:blipFill>
            <a:blip r:embed="rId8">
              <a:alphaModFix/>
            </a:blip>
            <a:stretch>
              <a:fillRect/>
            </a:stretch>
          </p:blipFill>
          <p:spPr>
            <a:xfrm>
              <a:off x="7152675" y="1384200"/>
              <a:ext cx="2827822" cy="1590625"/>
            </a:xfrm>
            <a:prstGeom prst="rect">
              <a:avLst/>
            </a:prstGeom>
            <a:noFill/>
            <a:ln>
              <a:noFill/>
            </a:ln>
          </p:spPr>
        </p:pic>
      </p:grpSp>
      <p:grpSp>
        <p:nvGrpSpPr>
          <p:cNvPr id="774" name="Google Shape;774;p29"/>
          <p:cNvGrpSpPr/>
          <p:nvPr/>
        </p:nvGrpSpPr>
        <p:grpSpPr>
          <a:xfrm>
            <a:off x="4340449" y="1066350"/>
            <a:ext cx="2645028" cy="2199849"/>
            <a:chOff x="3540075" y="1066350"/>
            <a:chExt cx="2645028" cy="2199849"/>
          </a:xfrm>
        </p:grpSpPr>
        <p:sp>
          <p:nvSpPr>
            <p:cNvPr id="775" name="Google Shape;775;p29"/>
            <p:cNvSpPr txBox="1"/>
            <p:nvPr/>
          </p:nvSpPr>
          <p:spPr>
            <a:xfrm>
              <a:off x="3540075" y="1066350"/>
              <a:ext cx="2619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Dark matter fungi in Lake Erie (1.7 TB)</a:t>
              </a:r>
              <a:endParaRPr sz="1200"/>
            </a:p>
          </p:txBody>
        </p:sp>
        <p:pic>
          <p:nvPicPr>
            <p:cNvPr id="776" name="Google Shape;776;p29"/>
            <p:cNvPicPr preferRelativeResize="0"/>
            <p:nvPr/>
          </p:nvPicPr>
          <p:blipFill>
            <a:blip r:embed="rId9">
              <a:alphaModFix/>
            </a:blip>
            <a:stretch>
              <a:fillRect/>
            </a:stretch>
          </p:blipFill>
          <p:spPr>
            <a:xfrm>
              <a:off x="3565438" y="1616298"/>
              <a:ext cx="2619665" cy="1649901"/>
            </a:xfrm>
            <a:prstGeom prst="rect">
              <a:avLst/>
            </a:prstGeom>
            <a:noFill/>
            <a:ln>
              <a:noFill/>
            </a:ln>
          </p:spPr>
        </p:pic>
      </p:grpSp>
      <p:sp>
        <p:nvSpPr>
          <p:cNvPr id="777" name="Google Shape;777;p29"/>
          <p:cNvSpPr/>
          <p:nvPr/>
        </p:nvSpPr>
        <p:spPr>
          <a:xfrm rot="1781428">
            <a:off x="11386333" y="3268822"/>
            <a:ext cx="509374" cy="703241"/>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30"/>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The Great Redox Experiment (GRE) 8 TB coassembly</a:t>
            </a:r>
            <a:endParaRPr/>
          </a:p>
        </p:txBody>
      </p:sp>
      <p:sp>
        <p:nvSpPr>
          <p:cNvPr id="784" name="Google Shape;784;p30"/>
          <p:cNvSpPr txBox="1"/>
          <p:nvPr>
            <p:ph idx="1" type="body"/>
          </p:nvPr>
        </p:nvSpPr>
        <p:spPr>
          <a:xfrm>
            <a:off x="609600" y="880526"/>
            <a:ext cx="10972800" cy="2100600"/>
          </a:xfrm>
          <a:prstGeom prst="rect">
            <a:avLst/>
          </a:prstGeom>
        </p:spPr>
        <p:txBody>
          <a:bodyPr anchorCtr="0" anchor="t" bIns="45700" lIns="91425" spcFirstLastPara="1" rIns="91425" wrap="square" tIns="45700">
            <a:noAutofit/>
          </a:bodyPr>
          <a:lstStyle/>
          <a:p>
            <a:pPr indent="-307975" lvl="0" marL="457200" rtl="0" algn="l">
              <a:spcBef>
                <a:spcPts val="360"/>
              </a:spcBef>
              <a:spcAft>
                <a:spcPts val="0"/>
              </a:spcAft>
              <a:buSzPts val="1250"/>
              <a:buChar char="•"/>
            </a:pPr>
            <a:r>
              <a:rPr b="0" lang="en-US" sz="1400"/>
              <a:t>Proposal: Microbial Carbon Transformations in Wet Tropical Soils: Effects of Redox Fluctuation</a:t>
            </a:r>
            <a:endParaRPr b="0" sz="1400"/>
          </a:p>
          <a:p>
            <a:pPr indent="-307975" lvl="0" marL="457200" rtl="0" algn="l">
              <a:spcBef>
                <a:spcPts val="360"/>
              </a:spcBef>
              <a:spcAft>
                <a:spcPts val="0"/>
              </a:spcAft>
              <a:buSzPts val="1250"/>
              <a:buChar char="•"/>
            </a:pPr>
            <a:r>
              <a:rPr b="0" lang="en-US" sz="1400"/>
              <a:t>Jennifer Pett-Ridge, Jeff Kimbrel (LLNL)</a:t>
            </a:r>
            <a:endParaRPr b="0" sz="1400"/>
          </a:p>
          <a:p>
            <a:pPr indent="-307975" lvl="0" marL="457200" rtl="0" algn="l">
              <a:spcBef>
                <a:spcPts val="360"/>
              </a:spcBef>
              <a:spcAft>
                <a:spcPts val="0"/>
              </a:spcAft>
              <a:buSzPts val="1250"/>
              <a:buChar char="•"/>
            </a:pPr>
            <a:r>
              <a:rPr b="0" lang="en-US" sz="1400"/>
              <a:t>Environment: Luquillo Experimental Forest (LEF), Puerto Rico soils</a:t>
            </a:r>
            <a:endParaRPr b="0" sz="1400"/>
          </a:p>
          <a:p>
            <a:pPr indent="-317500" lvl="0" marL="457200" rtl="0" algn="l">
              <a:spcBef>
                <a:spcPts val="360"/>
              </a:spcBef>
              <a:spcAft>
                <a:spcPts val="0"/>
              </a:spcAft>
              <a:buSzPts val="1400"/>
              <a:buChar char="•"/>
            </a:pPr>
            <a:r>
              <a:rPr b="0" lang="en-US" sz="1400"/>
              <a:t>Scientific questions:</a:t>
            </a:r>
            <a:endParaRPr b="0" sz="1400"/>
          </a:p>
          <a:p>
            <a:pPr indent="-307975" lvl="1" marL="914400" rtl="0" algn="l">
              <a:spcBef>
                <a:spcPts val="400"/>
              </a:spcBef>
              <a:spcAft>
                <a:spcPts val="0"/>
              </a:spcAft>
              <a:buSzPts val="1250"/>
              <a:buChar char="–"/>
            </a:pPr>
            <a:r>
              <a:rPr b="0" lang="en-US" sz="1400"/>
              <a:t>Address how O</a:t>
            </a:r>
            <a:r>
              <a:rPr b="0" baseline="-25000" lang="en-US" sz="1400"/>
              <a:t>2</a:t>
            </a:r>
            <a:r>
              <a:rPr b="0" lang="en-US" sz="1400"/>
              <a:t> availability and associated redox conditions affect litter decomposition and microbial community dynamics over time in LEF soils</a:t>
            </a:r>
            <a:r>
              <a:rPr lang="en-US" sz="1400"/>
              <a:t> using a </a:t>
            </a:r>
            <a:r>
              <a:rPr b="0" lang="en-US" sz="1400"/>
              <a:t>redox manipulation experiment </a:t>
            </a:r>
            <a:r>
              <a:rPr lang="en-US" sz="1400"/>
              <a:t>with</a:t>
            </a:r>
            <a:r>
              <a:rPr b="0" lang="en-US" sz="1400"/>
              <a:t> high temporal resolution</a:t>
            </a:r>
            <a:r>
              <a:rPr lang="en-US" sz="1400"/>
              <a:t> and</a:t>
            </a:r>
            <a:r>
              <a:rPr b="0" lang="en-US" sz="1400"/>
              <a:t> replicated soil incubations</a:t>
            </a:r>
            <a:endParaRPr b="0" sz="1400"/>
          </a:p>
          <a:p>
            <a:pPr indent="-307975" lvl="1" marL="914400" rtl="0" algn="l">
              <a:spcBef>
                <a:spcPts val="400"/>
              </a:spcBef>
              <a:spcAft>
                <a:spcPts val="0"/>
              </a:spcAft>
              <a:buSzPts val="1250"/>
              <a:buChar char="–"/>
            </a:pPr>
            <a:r>
              <a:rPr lang="en-US" sz="1400"/>
              <a:t>T</a:t>
            </a:r>
            <a:r>
              <a:rPr b="0" lang="en-US" sz="1400"/>
              <a:t>race assimilation of breakdown products by specific taxa over time</a:t>
            </a:r>
            <a:r>
              <a:rPr lang="en-US" sz="1400"/>
              <a:t> by adding </a:t>
            </a:r>
            <a:r>
              <a:rPr baseline="30000" lang="en-US" sz="1400"/>
              <a:t>13</a:t>
            </a:r>
            <a:r>
              <a:rPr lang="en-US" sz="1400"/>
              <a:t>C plant litter to half the microcosms </a:t>
            </a:r>
            <a:r>
              <a:rPr b="0" lang="en-US" sz="1400"/>
              <a:t>using stable isotope probing (SIP) approaches</a:t>
            </a:r>
            <a:endParaRPr b="0" sz="1400"/>
          </a:p>
        </p:txBody>
      </p:sp>
      <p:sp>
        <p:nvSpPr>
          <p:cNvPr id="785" name="Google Shape;785;p30"/>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86" name="Google Shape;786;p30"/>
          <p:cNvPicPr preferRelativeResize="0"/>
          <p:nvPr/>
        </p:nvPicPr>
        <p:blipFill>
          <a:blip r:embed="rId3">
            <a:alphaModFix/>
          </a:blip>
          <a:stretch>
            <a:fillRect/>
          </a:stretch>
        </p:blipFill>
        <p:spPr>
          <a:xfrm>
            <a:off x="5500100" y="3544828"/>
            <a:ext cx="2083177" cy="2603972"/>
          </a:xfrm>
          <a:prstGeom prst="rect">
            <a:avLst/>
          </a:prstGeom>
          <a:noFill/>
          <a:ln>
            <a:noFill/>
          </a:ln>
        </p:spPr>
      </p:pic>
      <p:sp>
        <p:nvSpPr>
          <p:cNvPr id="787" name="Google Shape;787;p30"/>
          <p:cNvSpPr txBox="1"/>
          <p:nvPr/>
        </p:nvSpPr>
        <p:spPr>
          <a:xfrm>
            <a:off x="5500100" y="6148800"/>
            <a:ext cx="272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Coyotzi et al. Current Opinion in Biotechnology, v41, 2016,1-8</a:t>
            </a:r>
            <a:endParaRPr sz="1200"/>
          </a:p>
        </p:txBody>
      </p:sp>
      <p:pic>
        <p:nvPicPr>
          <p:cNvPr id="788" name="Google Shape;788;p30"/>
          <p:cNvPicPr preferRelativeResize="0"/>
          <p:nvPr/>
        </p:nvPicPr>
        <p:blipFill>
          <a:blip r:embed="rId4">
            <a:alphaModFix/>
          </a:blip>
          <a:stretch>
            <a:fillRect/>
          </a:stretch>
        </p:blipFill>
        <p:spPr>
          <a:xfrm>
            <a:off x="922200" y="3552253"/>
            <a:ext cx="3675162" cy="2756372"/>
          </a:xfrm>
          <a:prstGeom prst="rect">
            <a:avLst/>
          </a:prstGeom>
          <a:noFill/>
          <a:ln>
            <a:noFill/>
          </a:ln>
        </p:spPr>
      </p:pic>
      <p:sp>
        <p:nvSpPr>
          <p:cNvPr id="789" name="Google Shape;789;p30"/>
          <p:cNvSpPr txBox="1"/>
          <p:nvPr/>
        </p:nvSpPr>
        <p:spPr>
          <a:xfrm>
            <a:off x="850750" y="3144625"/>
            <a:ext cx="293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LEF</a:t>
            </a:r>
            <a:endParaRPr/>
          </a:p>
        </p:txBody>
      </p:sp>
      <p:sp>
        <p:nvSpPr>
          <p:cNvPr id="790" name="Google Shape;790;p30"/>
          <p:cNvSpPr txBox="1"/>
          <p:nvPr/>
        </p:nvSpPr>
        <p:spPr>
          <a:xfrm>
            <a:off x="5500100" y="3144625"/>
            <a:ext cx="293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SIP</a:t>
            </a:r>
            <a:endParaRPr/>
          </a:p>
        </p:txBody>
      </p:sp>
      <p:sp>
        <p:nvSpPr>
          <p:cNvPr id="791" name="Google Shape;791;p30"/>
          <p:cNvSpPr txBox="1"/>
          <p:nvPr/>
        </p:nvSpPr>
        <p:spPr>
          <a:xfrm>
            <a:off x="784975" y="6400175"/>
            <a:ext cx="4300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https://en.wikipedia.org/wiki/Luquillo_Experimental_Forest</a:t>
            </a:r>
            <a:endParaRPr sz="1200"/>
          </a:p>
        </p:txBody>
      </p:sp>
      <p:pic>
        <p:nvPicPr>
          <p:cNvPr id="792" name="Google Shape;792;p30" title="Chart"/>
          <p:cNvPicPr preferRelativeResize="0"/>
          <p:nvPr/>
        </p:nvPicPr>
        <p:blipFill rotWithShape="1">
          <a:blip r:embed="rId5">
            <a:alphaModFix/>
          </a:blip>
          <a:srcRect b="3827" l="0" r="0" t="0"/>
          <a:stretch/>
        </p:blipFill>
        <p:spPr>
          <a:xfrm>
            <a:off x="8486025" y="3552250"/>
            <a:ext cx="3405375" cy="3067466"/>
          </a:xfrm>
          <a:prstGeom prst="rect">
            <a:avLst/>
          </a:prstGeom>
          <a:noFill/>
          <a:ln>
            <a:noFill/>
          </a:ln>
        </p:spPr>
      </p:pic>
      <p:sp>
        <p:nvSpPr>
          <p:cNvPr id="793" name="Google Shape;793;p30"/>
          <p:cNvSpPr txBox="1"/>
          <p:nvPr/>
        </p:nvSpPr>
        <p:spPr>
          <a:xfrm>
            <a:off x="10208875" y="3702500"/>
            <a:ext cx="1497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solidFill>
                  <a:srgbClr val="4A86E8"/>
                </a:solidFill>
              </a:rPr>
              <a:t>nodes/node hours</a:t>
            </a:r>
            <a:endParaRPr sz="1200">
              <a:solidFill>
                <a:srgbClr val="4A86E8"/>
              </a:solidFill>
            </a:endParaRPr>
          </a:p>
        </p:txBody>
      </p:sp>
      <p:sp>
        <p:nvSpPr>
          <p:cNvPr id="794" name="Google Shape;794;p30"/>
          <p:cNvSpPr/>
          <p:nvPr/>
        </p:nvSpPr>
        <p:spPr>
          <a:xfrm>
            <a:off x="4783500" y="4703275"/>
            <a:ext cx="665100" cy="4638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0"/>
          <p:cNvSpPr/>
          <p:nvPr/>
        </p:nvSpPr>
        <p:spPr>
          <a:xfrm>
            <a:off x="7719175" y="4703275"/>
            <a:ext cx="812700" cy="463800"/>
          </a:xfrm>
          <a:prstGeom prst="right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t>MHM2</a:t>
            </a:r>
            <a:endParaRPr sz="1200"/>
          </a:p>
        </p:txBody>
      </p:sp>
      <p:sp>
        <p:nvSpPr>
          <p:cNvPr id="796" name="Google Shape;796;p30"/>
          <p:cNvSpPr txBox="1"/>
          <p:nvPr/>
        </p:nvSpPr>
        <p:spPr>
          <a:xfrm>
            <a:off x="8790825" y="3144625"/>
            <a:ext cx="3054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Largest known coassembly (8 TB) on Summit (ORNL)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31"/>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Coassembling more data yields more contiguous assemblies</a:t>
            </a:r>
            <a:endParaRPr/>
          </a:p>
        </p:txBody>
      </p:sp>
      <p:sp>
        <p:nvSpPr>
          <p:cNvPr id="803" name="Google Shape;803;p31"/>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04" name="Google Shape;804;p31"/>
          <p:cNvPicPr preferRelativeResize="0"/>
          <p:nvPr/>
        </p:nvPicPr>
        <p:blipFill>
          <a:blip r:embed="rId3">
            <a:alphaModFix/>
          </a:blip>
          <a:stretch>
            <a:fillRect/>
          </a:stretch>
        </p:blipFill>
        <p:spPr>
          <a:xfrm>
            <a:off x="152400" y="1489075"/>
            <a:ext cx="6144750" cy="4845425"/>
          </a:xfrm>
          <a:prstGeom prst="rect">
            <a:avLst/>
          </a:prstGeom>
          <a:noFill/>
          <a:ln>
            <a:noFill/>
          </a:ln>
        </p:spPr>
      </p:pic>
      <p:pic>
        <p:nvPicPr>
          <p:cNvPr id="805" name="Google Shape;805;p31" title="Chart"/>
          <p:cNvPicPr preferRelativeResize="0"/>
          <p:nvPr/>
        </p:nvPicPr>
        <p:blipFill>
          <a:blip r:embed="rId4">
            <a:alphaModFix/>
          </a:blip>
          <a:stretch>
            <a:fillRect/>
          </a:stretch>
        </p:blipFill>
        <p:spPr>
          <a:xfrm>
            <a:off x="6615725" y="870725"/>
            <a:ext cx="4666674" cy="2885551"/>
          </a:xfrm>
          <a:prstGeom prst="rect">
            <a:avLst/>
          </a:prstGeom>
          <a:noFill/>
          <a:ln>
            <a:noFill/>
          </a:ln>
        </p:spPr>
      </p:pic>
      <p:pic>
        <p:nvPicPr>
          <p:cNvPr id="806" name="Google Shape;806;p31" title="Chart"/>
          <p:cNvPicPr preferRelativeResize="0"/>
          <p:nvPr/>
        </p:nvPicPr>
        <p:blipFill>
          <a:blip r:embed="rId5">
            <a:alphaModFix/>
          </a:blip>
          <a:stretch>
            <a:fillRect/>
          </a:stretch>
        </p:blipFill>
        <p:spPr>
          <a:xfrm>
            <a:off x="6615720" y="3728704"/>
            <a:ext cx="4666680" cy="2885551"/>
          </a:xfrm>
          <a:prstGeom prst="rect">
            <a:avLst/>
          </a:prstGeom>
          <a:noFill/>
          <a:ln>
            <a:noFill/>
          </a:ln>
        </p:spPr>
      </p:pic>
      <p:sp>
        <p:nvSpPr>
          <p:cNvPr id="807" name="Google Shape;807;p31"/>
          <p:cNvSpPr txBox="1"/>
          <p:nvPr/>
        </p:nvSpPr>
        <p:spPr>
          <a:xfrm>
            <a:off x="11291150" y="5789900"/>
            <a:ext cx="69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F0000"/>
                </a:solidFill>
              </a:rPr>
              <a:t>0.02%</a:t>
            </a:r>
            <a:endParaRPr sz="1200">
              <a:solidFill>
                <a:srgbClr val="FF0000"/>
              </a:solidFill>
            </a:endParaRPr>
          </a:p>
        </p:txBody>
      </p:sp>
      <p:cxnSp>
        <p:nvCxnSpPr>
          <p:cNvPr id="808" name="Google Shape;808;p31"/>
          <p:cNvCxnSpPr/>
          <p:nvPr/>
        </p:nvCxnSpPr>
        <p:spPr>
          <a:xfrm flipH="1">
            <a:off x="11037650" y="5990000"/>
            <a:ext cx="253500" cy="44700"/>
          </a:xfrm>
          <a:prstGeom prst="straightConnector1">
            <a:avLst/>
          </a:prstGeom>
          <a:noFill/>
          <a:ln cap="flat" cmpd="sng" w="9525">
            <a:solidFill>
              <a:srgbClr val="FF0000"/>
            </a:solidFill>
            <a:prstDash val="solid"/>
            <a:round/>
            <a:headEnd len="med" w="med" type="none"/>
            <a:tailEnd len="med" w="med" type="none"/>
          </a:ln>
        </p:spPr>
      </p:cxnSp>
      <p:sp>
        <p:nvSpPr>
          <p:cNvPr id="809" name="Google Shape;809;p31"/>
          <p:cNvSpPr txBox="1"/>
          <p:nvPr/>
        </p:nvSpPr>
        <p:spPr>
          <a:xfrm>
            <a:off x="10726500" y="4275625"/>
            <a:ext cx="612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1C232"/>
                </a:solidFill>
              </a:rPr>
              <a:t>3.5%</a:t>
            </a:r>
            <a:endParaRPr sz="1200">
              <a:solidFill>
                <a:srgbClr val="F1C23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32"/>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Larger coassemblies recovers more quality bins and taxonomic diversity</a:t>
            </a:r>
            <a:endParaRPr/>
          </a:p>
        </p:txBody>
      </p:sp>
      <p:sp>
        <p:nvSpPr>
          <p:cNvPr id="816" name="Google Shape;816;p32"/>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17" name="Google Shape;817;p32" title="Chart"/>
          <p:cNvPicPr preferRelativeResize="0"/>
          <p:nvPr/>
        </p:nvPicPr>
        <p:blipFill>
          <a:blip r:embed="rId3">
            <a:alphaModFix/>
          </a:blip>
          <a:stretch>
            <a:fillRect/>
          </a:stretch>
        </p:blipFill>
        <p:spPr>
          <a:xfrm>
            <a:off x="6169050" y="2204900"/>
            <a:ext cx="5937201" cy="3671175"/>
          </a:xfrm>
          <a:prstGeom prst="rect">
            <a:avLst/>
          </a:prstGeom>
          <a:noFill/>
          <a:ln>
            <a:noFill/>
          </a:ln>
        </p:spPr>
      </p:pic>
      <p:pic>
        <p:nvPicPr>
          <p:cNvPr id="818" name="Google Shape;818;p32" title="Chart"/>
          <p:cNvPicPr preferRelativeResize="0"/>
          <p:nvPr/>
        </p:nvPicPr>
        <p:blipFill>
          <a:blip r:embed="rId4">
            <a:alphaModFix/>
          </a:blip>
          <a:stretch>
            <a:fillRect/>
          </a:stretch>
        </p:blipFill>
        <p:spPr>
          <a:xfrm>
            <a:off x="35500" y="1976301"/>
            <a:ext cx="5937201" cy="3671180"/>
          </a:xfrm>
          <a:prstGeom prst="rect">
            <a:avLst/>
          </a:prstGeom>
          <a:noFill/>
          <a:ln>
            <a:noFill/>
          </a:ln>
        </p:spPr>
      </p:pic>
      <p:sp>
        <p:nvSpPr>
          <p:cNvPr id="819" name="Google Shape;819;p32"/>
          <p:cNvSpPr txBox="1"/>
          <p:nvPr/>
        </p:nvSpPr>
        <p:spPr>
          <a:xfrm>
            <a:off x="350750" y="1521950"/>
            <a:ext cx="562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High (HQ) and medium (MQ) quality bins</a:t>
            </a:r>
            <a:endParaRPr/>
          </a:p>
        </p:txBody>
      </p:sp>
      <p:sp>
        <p:nvSpPr>
          <p:cNvPr id="820" name="Google Shape;820;p32"/>
          <p:cNvSpPr txBox="1"/>
          <p:nvPr/>
        </p:nvSpPr>
        <p:spPr>
          <a:xfrm>
            <a:off x="6587125" y="1521950"/>
            <a:ext cx="397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HQ and MQ bins assigned to phyla</a:t>
            </a:r>
            <a:endParaRPr/>
          </a:p>
        </p:txBody>
      </p:sp>
      <p:sp>
        <p:nvSpPr>
          <p:cNvPr id="821" name="Google Shape;821;p32"/>
          <p:cNvSpPr txBox="1"/>
          <p:nvPr/>
        </p:nvSpPr>
        <p:spPr>
          <a:xfrm>
            <a:off x="356075" y="1835600"/>
            <a:ext cx="293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999999"/>
                </a:solidFill>
              </a:rPr>
              <a:t>Bar label = dataset name</a:t>
            </a:r>
            <a:endParaRPr sz="1200">
              <a:solidFill>
                <a:srgbClr val="999999"/>
              </a:solidFill>
            </a:endParaRPr>
          </a:p>
        </p:txBody>
      </p:sp>
      <p:sp>
        <p:nvSpPr>
          <p:cNvPr id="822" name="Google Shape;822;p32"/>
          <p:cNvSpPr txBox="1"/>
          <p:nvPr/>
        </p:nvSpPr>
        <p:spPr>
          <a:xfrm>
            <a:off x="6604475" y="1835600"/>
            <a:ext cx="293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999999"/>
                </a:solidFill>
              </a:rPr>
              <a:t>Bar label = bins assignable to phyla</a:t>
            </a:r>
            <a:endParaRPr sz="1200">
              <a:solidFill>
                <a:srgbClr val="9999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33"/>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Benefits of coassembling 8 TB of metagenome data</a:t>
            </a:r>
            <a:endParaRPr/>
          </a:p>
        </p:txBody>
      </p:sp>
      <p:sp>
        <p:nvSpPr>
          <p:cNvPr id="829" name="Google Shape;829;p33"/>
          <p:cNvSpPr txBox="1"/>
          <p:nvPr>
            <p:ph idx="1" type="body"/>
          </p:nvPr>
        </p:nvSpPr>
        <p:spPr>
          <a:xfrm>
            <a:off x="609600" y="1032933"/>
            <a:ext cx="10972800" cy="48360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AutoNum type="arabicPeriod"/>
            </a:pPr>
            <a:r>
              <a:rPr b="0" lang="en-US" sz="1800"/>
              <a:t>Simplicity: previous co-assemblies of this dataset were processed in 23 batches, complicating data management, merging and comparisons between assemblies</a:t>
            </a:r>
            <a:endParaRPr b="0" sz="1800"/>
          </a:p>
          <a:p>
            <a:pPr indent="0" lvl="0" marL="457200" rtl="0" algn="l">
              <a:spcBef>
                <a:spcPts val="360"/>
              </a:spcBef>
              <a:spcAft>
                <a:spcPts val="0"/>
              </a:spcAft>
              <a:buNone/>
            </a:pPr>
            <a:r>
              <a:t/>
            </a:r>
            <a:endParaRPr b="0" sz="1800"/>
          </a:p>
          <a:p>
            <a:pPr indent="-342900" lvl="0" marL="457200" rtl="0" algn="l">
              <a:spcBef>
                <a:spcPts val="360"/>
              </a:spcBef>
              <a:spcAft>
                <a:spcPts val="0"/>
              </a:spcAft>
              <a:buSzPts val="1800"/>
              <a:buAutoNum type="arabicPeriod"/>
            </a:pPr>
            <a:r>
              <a:rPr b="0" lang="en-US" sz="1800"/>
              <a:t>Time: the CPU time required for MetaHipMer to co-assemble this dataset was 50x faster than even one of our 23 co-assembly batches</a:t>
            </a:r>
            <a:endParaRPr b="0" sz="1800"/>
          </a:p>
          <a:p>
            <a:pPr indent="0" lvl="0" marL="457200" rtl="0" algn="l">
              <a:spcBef>
                <a:spcPts val="360"/>
              </a:spcBef>
              <a:spcAft>
                <a:spcPts val="0"/>
              </a:spcAft>
              <a:buNone/>
            </a:pPr>
            <a:r>
              <a:t/>
            </a:r>
            <a:endParaRPr b="0" sz="1800"/>
          </a:p>
          <a:p>
            <a:pPr indent="-342900" lvl="0" marL="457200" rtl="0" algn="l">
              <a:spcBef>
                <a:spcPts val="360"/>
              </a:spcBef>
              <a:spcAft>
                <a:spcPts val="0"/>
              </a:spcAft>
              <a:buSzPts val="1800"/>
              <a:buAutoNum type="arabicPeriod"/>
            </a:pPr>
            <a:r>
              <a:rPr b="0" lang="en-US" sz="1800"/>
              <a:t>Quality: the resulting contigs from the MetaHipMer co-assembly have an L50 2x the average from the 23 co-assemblies, and with 10x more data present in large contigs (&gt;50Kb)</a:t>
            </a:r>
            <a:endParaRPr b="0" sz="1800"/>
          </a:p>
          <a:p>
            <a:pPr indent="0" lvl="0" marL="457200" rtl="0" algn="l">
              <a:spcBef>
                <a:spcPts val="360"/>
              </a:spcBef>
              <a:spcAft>
                <a:spcPts val="0"/>
              </a:spcAft>
              <a:buNone/>
            </a:pPr>
            <a:r>
              <a:t/>
            </a:r>
            <a:endParaRPr b="0" sz="1800"/>
          </a:p>
          <a:p>
            <a:pPr indent="-342900" lvl="0" marL="457200" rtl="0" algn="l">
              <a:spcBef>
                <a:spcPts val="360"/>
              </a:spcBef>
              <a:spcAft>
                <a:spcPts val="0"/>
              </a:spcAft>
              <a:buSzPts val="1800"/>
              <a:buAutoNum type="arabicPeriod"/>
            </a:pPr>
            <a:r>
              <a:rPr b="0" lang="en-US" sz="1800"/>
              <a:t>Unified set of contigs: advantages include increased read-depth of rare organisms, and no need for dereplication steps in metagenome assembled genome (MAG) curation</a:t>
            </a:r>
            <a:endParaRPr b="0" sz="1800"/>
          </a:p>
        </p:txBody>
      </p:sp>
      <p:sp>
        <p:nvSpPr>
          <p:cNvPr id="830" name="Google Shape;830;p33"/>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31" name="Google Shape;831;p33"/>
          <p:cNvPicPr preferRelativeResize="0"/>
          <p:nvPr/>
        </p:nvPicPr>
        <p:blipFill>
          <a:blip r:embed="rId3">
            <a:alphaModFix/>
          </a:blip>
          <a:stretch>
            <a:fillRect/>
          </a:stretch>
        </p:blipFill>
        <p:spPr>
          <a:xfrm>
            <a:off x="4190200" y="6094150"/>
            <a:ext cx="2611825" cy="627300"/>
          </a:xfrm>
          <a:prstGeom prst="rect">
            <a:avLst/>
          </a:prstGeom>
          <a:noFill/>
          <a:ln>
            <a:noFill/>
          </a:ln>
        </p:spPr>
      </p:pic>
      <p:pic>
        <p:nvPicPr>
          <p:cNvPr id="832" name="Google Shape;832;p33"/>
          <p:cNvPicPr preferRelativeResize="0"/>
          <p:nvPr/>
        </p:nvPicPr>
        <p:blipFill>
          <a:blip r:embed="rId4">
            <a:alphaModFix/>
          </a:blip>
          <a:stretch>
            <a:fillRect/>
          </a:stretch>
        </p:blipFill>
        <p:spPr>
          <a:xfrm>
            <a:off x="6896375" y="6008250"/>
            <a:ext cx="1852425" cy="713200"/>
          </a:xfrm>
          <a:prstGeom prst="rect">
            <a:avLst/>
          </a:prstGeom>
          <a:noFill/>
          <a:ln>
            <a:noFill/>
          </a:ln>
        </p:spPr>
      </p:pic>
      <p:pic>
        <p:nvPicPr>
          <p:cNvPr id="833" name="Google Shape;833;p33"/>
          <p:cNvPicPr preferRelativeResize="0"/>
          <p:nvPr/>
        </p:nvPicPr>
        <p:blipFill>
          <a:blip r:embed="rId5">
            <a:alphaModFix/>
          </a:blip>
          <a:stretch>
            <a:fillRect/>
          </a:stretch>
        </p:blipFill>
        <p:spPr>
          <a:xfrm>
            <a:off x="3050299" y="5921350"/>
            <a:ext cx="1052101" cy="800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34"/>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Is 8 TB enough sequencing?</a:t>
            </a:r>
            <a:endParaRPr/>
          </a:p>
        </p:txBody>
      </p:sp>
      <p:sp>
        <p:nvSpPr>
          <p:cNvPr id="840" name="Google Shape;840;p34"/>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41" name="Google Shape;841;p34"/>
          <p:cNvPicPr preferRelativeResize="0"/>
          <p:nvPr/>
        </p:nvPicPr>
        <p:blipFill rotWithShape="1">
          <a:blip r:embed="rId3">
            <a:alphaModFix/>
          </a:blip>
          <a:srcRect b="0" l="0" r="0" t="0"/>
          <a:stretch/>
        </p:blipFill>
        <p:spPr>
          <a:xfrm>
            <a:off x="489646" y="1175325"/>
            <a:ext cx="5147253" cy="4979600"/>
          </a:xfrm>
          <a:prstGeom prst="rect">
            <a:avLst/>
          </a:prstGeom>
          <a:noFill/>
          <a:ln>
            <a:noFill/>
          </a:ln>
        </p:spPr>
      </p:pic>
      <p:sp>
        <p:nvSpPr>
          <p:cNvPr id="842" name="Google Shape;842;p34"/>
          <p:cNvSpPr txBox="1"/>
          <p:nvPr/>
        </p:nvSpPr>
        <p:spPr>
          <a:xfrm>
            <a:off x="326125" y="6255325"/>
            <a:ext cx="10991400" cy="5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Rodriguez-R et al.. 2018. “Nonpareil 3: Fast Estimation of Metagenomic Coverage and Sequence Diversity.” mSystems 3 (3). American Society for Microbiology Journals: e00039–18.</a:t>
            </a:r>
            <a:endParaRPr sz="1200"/>
          </a:p>
        </p:txBody>
      </p:sp>
      <p:pic>
        <p:nvPicPr>
          <p:cNvPr id="843" name="Google Shape;843;p34"/>
          <p:cNvPicPr preferRelativeResize="0"/>
          <p:nvPr/>
        </p:nvPicPr>
        <p:blipFill>
          <a:blip r:embed="rId4">
            <a:alphaModFix/>
          </a:blip>
          <a:stretch>
            <a:fillRect/>
          </a:stretch>
        </p:blipFill>
        <p:spPr>
          <a:xfrm>
            <a:off x="5941700" y="955674"/>
            <a:ext cx="5286608" cy="5147250"/>
          </a:xfrm>
          <a:prstGeom prst="rect">
            <a:avLst/>
          </a:prstGeom>
          <a:noFill/>
          <a:ln>
            <a:noFill/>
          </a:ln>
        </p:spPr>
      </p:pic>
      <p:sp>
        <p:nvSpPr>
          <p:cNvPr id="844" name="Google Shape;844;p34"/>
          <p:cNvSpPr/>
          <p:nvPr/>
        </p:nvSpPr>
        <p:spPr>
          <a:xfrm>
            <a:off x="4014450" y="4285575"/>
            <a:ext cx="1714200" cy="138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4"/>
          <p:cNvSpPr/>
          <p:nvPr/>
        </p:nvSpPr>
        <p:spPr>
          <a:xfrm>
            <a:off x="4579200" y="5155150"/>
            <a:ext cx="262500" cy="454800"/>
          </a:xfrm>
          <a:prstGeom prst="downArrow">
            <a:avLst>
              <a:gd fmla="val 50000" name="adj1"/>
              <a:gd fmla="val 50000" name="adj2"/>
            </a:avLst>
          </a:prstGeom>
          <a:solidFill>
            <a:srgbClr val="BBE3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4"/>
          <p:cNvSpPr txBox="1"/>
          <p:nvPr/>
        </p:nvSpPr>
        <p:spPr>
          <a:xfrm>
            <a:off x="4229375" y="4740350"/>
            <a:ext cx="109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BE33D"/>
                </a:solidFill>
              </a:rPr>
              <a:t>Nd = 22.8</a:t>
            </a:r>
            <a:endParaRPr>
              <a:solidFill>
                <a:srgbClr val="BBE33D"/>
              </a:solidFill>
            </a:endParaRPr>
          </a:p>
        </p:txBody>
      </p:sp>
      <p:sp>
        <p:nvSpPr>
          <p:cNvPr id="847" name="Google Shape;847;p34"/>
          <p:cNvSpPr/>
          <p:nvPr/>
        </p:nvSpPr>
        <p:spPr>
          <a:xfrm>
            <a:off x="10533850" y="1871650"/>
            <a:ext cx="262500" cy="517800"/>
          </a:xfrm>
          <a:prstGeom prst="upArrow">
            <a:avLst>
              <a:gd fmla="val 50000" name="adj1"/>
              <a:gd fmla="val 5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4"/>
          <p:cNvSpPr txBox="1"/>
          <p:nvPr/>
        </p:nvSpPr>
        <p:spPr>
          <a:xfrm>
            <a:off x="10183450" y="2412700"/>
            <a:ext cx="1268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Amount of sequencing to reach 95% coverage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10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1000"/>
                                        <p:tgtEl>
                                          <p:spTgt spid="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0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35"/>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257175" rtl="0" algn="l">
              <a:spcBef>
                <a:spcPts val="0"/>
              </a:spcBef>
              <a:spcAft>
                <a:spcPts val="0"/>
              </a:spcAft>
              <a:buNone/>
            </a:pPr>
            <a:r>
              <a:rPr lang="en-US"/>
              <a:t>Future work: towards larger ExaBiome milestones</a:t>
            </a:r>
            <a:endParaRPr/>
          </a:p>
        </p:txBody>
      </p:sp>
      <p:sp>
        <p:nvSpPr>
          <p:cNvPr id="855" name="Google Shape;855;p35"/>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56" name="Google Shape;856;p35"/>
          <p:cNvSpPr txBox="1"/>
          <p:nvPr/>
        </p:nvSpPr>
        <p:spPr>
          <a:xfrm>
            <a:off x="4420575" y="4233100"/>
            <a:ext cx="63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accent4"/>
                </a:solidFill>
              </a:rPr>
              <a:t>FY21</a:t>
            </a:r>
            <a:endParaRPr>
              <a:solidFill>
                <a:schemeClr val="accent4"/>
              </a:solidFill>
            </a:endParaRPr>
          </a:p>
        </p:txBody>
      </p:sp>
      <p:sp>
        <p:nvSpPr>
          <p:cNvPr id="857" name="Google Shape;857;p35"/>
          <p:cNvSpPr txBox="1"/>
          <p:nvPr/>
        </p:nvSpPr>
        <p:spPr>
          <a:xfrm>
            <a:off x="9291900" y="2189025"/>
            <a:ext cx="63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accent4"/>
                </a:solidFill>
              </a:rPr>
              <a:t>FY23</a:t>
            </a:r>
            <a:endParaRPr>
              <a:solidFill>
                <a:schemeClr val="accent4"/>
              </a:solidFill>
            </a:endParaRPr>
          </a:p>
        </p:txBody>
      </p:sp>
      <p:sp>
        <p:nvSpPr>
          <p:cNvPr id="858" name="Google Shape;858;p35"/>
          <p:cNvSpPr txBox="1"/>
          <p:nvPr/>
        </p:nvSpPr>
        <p:spPr>
          <a:xfrm>
            <a:off x="6569475" y="3287625"/>
            <a:ext cx="63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accent4"/>
                </a:solidFill>
              </a:rPr>
              <a:t>FY22</a:t>
            </a:r>
            <a:endParaRPr>
              <a:solidFill>
                <a:schemeClr val="accent4"/>
              </a:solidFill>
            </a:endParaRPr>
          </a:p>
        </p:txBody>
      </p:sp>
      <p:grpSp>
        <p:nvGrpSpPr>
          <p:cNvPr id="859" name="Google Shape;859;p35"/>
          <p:cNvGrpSpPr/>
          <p:nvPr/>
        </p:nvGrpSpPr>
        <p:grpSpPr>
          <a:xfrm>
            <a:off x="988300" y="1020125"/>
            <a:ext cx="9384526" cy="5490999"/>
            <a:chOff x="988300" y="1172525"/>
            <a:chExt cx="9384526" cy="5490999"/>
          </a:xfrm>
        </p:grpSpPr>
        <p:pic>
          <p:nvPicPr>
            <p:cNvPr id="860" name="Google Shape;860;p35" title="Summit Node Hours vs. Fastq GB"/>
            <p:cNvPicPr preferRelativeResize="0"/>
            <p:nvPr/>
          </p:nvPicPr>
          <p:blipFill rotWithShape="1">
            <a:blip r:embed="rId3">
              <a:alphaModFix/>
            </a:blip>
            <a:srcRect b="0" l="0" r="0" t="5258"/>
            <a:stretch/>
          </p:blipFill>
          <p:spPr>
            <a:xfrm>
              <a:off x="988300" y="1172525"/>
              <a:ext cx="9384526" cy="5490999"/>
            </a:xfrm>
            <a:prstGeom prst="rect">
              <a:avLst/>
            </a:prstGeom>
            <a:noFill/>
            <a:ln>
              <a:noFill/>
            </a:ln>
          </p:spPr>
        </p:pic>
        <p:sp>
          <p:nvSpPr>
            <p:cNvPr id="861" name="Google Shape;861;p35"/>
            <p:cNvSpPr txBox="1"/>
            <p:nvPr/>
          </p:nvSpPr>
          <p:spPr>
            <a:xfrm>
              <a:off x="3591475" y="1585800"/>
              <a:ext cx="1293900" cy="369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GRE</a:t>
              </a:r>
              <a:endParaRPr sz="1200"/>
            </a:p>
          </p:txBody>
        </p:sp>
      </p:grpSp>
      <p:pic>
        <p:nvPicPr>
          <p:cNvPr id="862" name="Google Shape;862;p35"/>
          <p:cNvPicPr preferRelativeResize="0"/>
          <p:nvPr/>
        </p:nvPicPr>
        <p:blipFill>
          <a:blip r:embed="rId4">
            <a:alphaModFix/>
          </a:blip>
          <a:stretch>
            <a:fillRect/>
          </a:stretch>
        </p:blipFill>
        <p:spPr>
          <a:xfrm>
            <a:off x="7695400" y="6094150"/>
            <a:ext cx="2611825" cy="627300"/>
          </a:xfrm>
          <a:prstGeom prst="rect">
            <a:avLst/>
          </a:prstGeom>
          <a:noFill/>
          <a:ln>
            <a:noFill/>
          </a:ln>
        </p:spPr>
      </p:pic>
      <p:grpSp>
        <p:nvGrpSpPr>
          <p:cNvPr id="863" name="Google Shape;863;p35"/>
          <p:cNvGrpSpPr/>
          <p:nvPr/>
        </p:nvGrpSpPr>
        <p:grpSpPr>
          <a:xfrm>
            <a:off x="3138675" y="3528125"/>
            <a:ext cx="733800" cy="948800"/>
            <a:chOff x="3138675" y="3528125"/>
            <a:chExt cx="733800" cy="948800"/>
          </a:xfrm>
        </p:grpSpPr>
        <p:sp>
          <p:nvSpPr>
            <p:cNvPr id="864" name="Google Shape;864;p35"/>
            <p:cNvSpPr txBox="1"/>
            <p:nvPr/>
          </p:nvSpPr>
          <p:spPr>
            <a:xfrm>
              <a:off x="3138675" y="3528125"/>
              <a:ext cx="73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GRE</a:t>
              </a:r>
              <a:endParaRPr/>
            </a:p>
          </p:txBody>
        </p:sp>
        <p:sp>
          <p:nvSpPr>
            <p:cNvPr id="865" name="Google Shape;865;p35"/>
            <p:cNvSpPr/>
            <p:nvPr/>
          </p:nvSpPr>
          <p:spPr>
            <a:xfrm>
              <a:off x="3290625" y="3875725"/>
              <a:ext cx="331200" cy="601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 name="Google Shape;866;p35"/>
          <p:cNvGrpSpPr/>
          <p:nvPr/>
        </p:nvGrpSpPr>
        <p:grpSpPr>
          <a:xfrm>
            <a:off x="4357875" y="2918525"/>
            <a:ext cx="1414200" cy="1177400"/>
            <a:chOff x="3138675" y="3299525"/>
            <a:chExt cx="1414200" cy="1177400"/>
          </a:xfrm>
        </p:grpSpPr>
        <p:sp>
          <p:nvSpPr>
            <p:cNvPr id="867" name="Google Shape;867;p35"/>
            <p:cNvSpPr txBox="1"/>
            <p:nvPr/>
          </p:nvSpPr>
          <p:spPr>
            <a:xfrm>
              <a:off x="3138675" y="3299525"/>
              <a:ext cx="141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Lake Mendota time series</a:t>
              </a:r>
              <a:endParaRPr/>
            </a:p>
          </p:txBody>
        </p:sp>
        <p:sp>
          <p:nvSpPr>
            <p:cNvPr id="868" name="Google Shape;868;p35"/>
            <p:cNvSpPr/>
            <p:nvPr/>
          </p:nvSpPr>
          <p:spPr>
            <a:xfrm>
              <a:off x="3290625" y="3875725"/>
              <a:ext cx="331200" cy="6012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9" name="Google Shape;869;p35"/>
          <p:cNvSpPr txBox="1"/>
          <p:nvPr/>
        </p:nvSpPr>
        <p:spPr>
          <a:xfrm>
            <a:off x="4391625" y="4619825"/>
            <a:ext cx="71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FY21</a:t>
            </a:r>
            <a:endParaRPr/>
          </a:p>
        </p:txBody>
      </p:sp>
      <p:sp>
        <p:nvSpPr>
          <p:cNvPr id="870" name="Google Shape;870;p35"/>
          <p:cNvSpPr txBox="1"/>
          <p:nvPr/>
        </p:nvSpPr>
        <p:spPr>
          <a:xfrm>
            <a:off x="6569475" y="3687825"/>
            <a:ext cx="71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FY22</a:t>
            </a:r>
            <a:endParaRPr/>
          </a:p>
        </p:txBody>
      </p:sp>
      <p:sp>
        <p:nvSpPr>
          <p:cNvPr id="871" name="Google Shape;871;p35"/>
          <p:cNvSpPr txBox="1"/>
          <p:nvPr/>
        </p:nvSpPr>
        <p:spPr>
          <a:xfrm>
            <a:off x="9714650" y="2326125"/>
            <a:ext cx="71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FY23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10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36"/>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Future work: terabases of metagenome data from aroun</a:t>
            </a:r>
            <a:r>
              <a:rPr lang="en-US"/>
              <a:t>d the world</a:t>
            </a:r>
            <a:endParaRPr/>
          </a:p>
        </p:txBody>
      </p:sp>
      <p:sp>
        <p:nvSpPr>
          <p:cNvPr id="878" name="Google Shape;878;p36"/>
          <p:cNvSpPr txBox="1"/>
          <p:nvPr>
            <p:ph idx="1" type="body"/>
          </p:nvPr>
        </p:nvSpPr>
        <p:spPr>
          <a:xfrm>
            <a:off x="6515775" y="1417350"/>
            <a:ext cx="5298900" cy="4450500"/>
          </a:xfrm>
          <a:prstGeom prst="rect">
            <a:avLst/>
          </a:prstGeom>
        </p:spPr>
        <p:txBody>
          <a:bodyPr anchorCtr="0" anchor="t" bIns="45700" lIns="91425" spcFirstLastPara="1" rIns="91425" wrap="square" tIns="45700">
            <a:noAutofit/>
          </a:bodyPr>
          <a:lstStyle/>
          <a:p>
            <a:pPr indent="-371475" lvl="0" marL="457200" rtl="0" algn="l">
              <a:spcBef>
                <a:spcPts val="360"/>
              </a:spcBef>
              <a:spcAft>
                <a:spcPts val="0"/>
              </a:spcAft>
              <a:buSzPts val="2250"/>
              <a:buChar char="•"/>
            </a:pPr>
            <a:r>
              <a:rPr lang="en-US"/>
              <a:t>Walnut Creek JGI pond SIP fractions (4.5 TB)</a:t>
            </a:r>
            <a:endParaRPr/>
          </a:p>
          <a:p>
            <a:pPr indent="-371475" lvl="0" marL="457200" rtl="0" algn="l">
              <a:spcBef>
                <a:spcPts val="360"/>
              </a:spcBef>
              <a:spcAft>
                <a:spcPts val="0"/>
              </a:spcAft>
              <a:buSzPts val="2250"/>
              <a:buChar char="•"/>
            </a:pPr>
            <a:r>
              <a:rPr lang="en-US"/>
              <a:t>Lake Mendota time series metagenomes (25 TB)</a:t>
            </a:r>
            <a:endParaRPr/>
          </a:p>
          <a:p>
            <a:pPr indent="-371475" lvl="0" marL="457200" rtl="0" algn="l">
              <a:spcBef>
                <a:spcPts val="360"/>
              </a:spcBef>
              <a:spcAft>
                <a:spcPts val="0"/>
              </a:spcAft>
              <a:buSzPts val="2250"/>
              <a:buChar char="•"/>
            </a:pPr>
            <a:r>
              <a:rPr lang="en-US"/>
              <a:t>Human microbiome (100 TB)</a:t>
            </a:r>
            <a:endParaRPr/>
          </a:p>
        </p:txBody>
      </p:sp>
      <p:sp>
        <p:nvSpPr>
          <p:cNvPr id="879" name="Google Shape;879;p36"/>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80" name="Google Shape;880;p36"/>
          <p:cNvPicPr preferRelativeResize="0"/>
          <p:nvPr/>
        </p:nvPicPr>
        <p:blipFill>
          <a:blip r:embed="rId3">
            <a:alphaModFix/>
          </a:blip>
          <a:stretch>
            <a:fillRect/>
          </a:stretch>
        </p:blipFill>
        <p:spPr>
          <a:xfrm>
            <a:off x="458075" y="1417350"/>
            <a:ext cx="5828599" cy="4450375"/>
          </a:xfrm>
          <a:prstGeom prst="rect">
            <a:avLst/>
          </a:prstGeom>
          <a:noFill/>
          <a:ln>
            <a:noFill/>
          </a:ln>
        </p:spPr>
      </p:pic>
      <p:graphicFrame>
        <p:nvGraphicFramePr>
          <p:cNvPr id="881" name="Google Shape;881;p36"/>
          <p:cNvGraphicFramePr/>
          <p:nvPr/>
        </p:nvGraphicFramePr>
        <p:xfrm>
          <a:off x="575300" y="4499625"/>
          <a:ext cx="3000000" cy="3000000"/>
        </p:xfrm>
        <a:graphic>
          <a:graphicData uri="http://schemas.openxmlformats.org/drawingml/2006/table">
            <a:tbl>
              <a:tblPr>
                <a:noFill/>
                <a:tableStyleId>{D116A97A-6AD8-406B-B585-4CF4F925C256}</a:tableStyleId>
              </a:tblPr>
              <a:tblGrid>
                <a:gridCol w="1325625"/>
                <a:gridCol w="497100"/>
              </a:tblGrid>
              <a:tr h="252600">
                <a:tc>
                  <a:txBody>
                    <a:bodyPr/>
                    <a:lstStyle/>
                    <a:p>
                      <a:pPr indent="0" lvl="0" marL="0" rtl="0" algn="l">
                        <a:spcBef>
                          <a:spcPts val="0"/>
                        </a:spcBef>
                        <a:spcAft>
                          <a:spcPts val="0"/>
                        </a:spcAft>
                        <a:buNone/>
                      </a:pPr>
                      <a:r>
                        <a:rPr lang="en-US" sz="900"/>
                        <a:t>Studies  </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sz="900" u="sng">
                          <a:solidFill>
                            <a:schemeClr val="hlink"/>
                          </a:solidFill>
                          <a:hlinkClick r:id="rId4"/>
                        </a:rPr>
                        <a:t>49,577</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52600">
                <a:tc>
                  <a:txBody>
                    <a:bodyPr/>
                    <a:lstStyle/>
                    <a:p>
                      <a:pPr indent="0" lvl="0" marL="0" rtl="0" algn="l">
                        <a:spcBef>
                          <a:spcPts val="0"/>
                        </a:spcBef>
                        <a:spcAft>
                          <a:spcPts val="0"/>
                        </a:spcAft>
                        <a:buNone/>
                      </a:pPr>
                      <a:r>
                        <a:rPr lang="en-US" sz="900"/>
                        <a:t>Biosamples  </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sz="900" u="sng">
                          <a:solidFill>
                            <a:schemeClr val="hlink"/>
                          </a:solidFill>
                          <a:hlinkClick r:id="rId5"/>
                        </a:rPr>
                        <a:t>131,405</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52600">
                <a:tc>
                  <a:txBody>
                    <a:bodyPr/>
                    <a:lstStyle/>
                    <a:p>
                      <a:pPr indent="0" lvl="0" marL="0" rtl="0" algn="l">
                        <a:spcBef>
                          <a:spcPts val="0"/>
                        </a:spcBef>
                        <a:spcAft>
                          <a:spcPts val="0"/>
                        </a:spcAft>
                        <a:buNone/>
                      </a:pPr>
                      <a:r>
                        <a:rPr lang="en-US" sz="900"/>
                        <a:t>Sequencing Projects  </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sz="900" u="sng">
                          <a:solidFill>
                            <a:schemeClr val="hlink"/>
                          </a:solidFill>
                          <a:hlinkClick r:id="rId6"/>
                        </a:rPr>
                        <a:t>408,686</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52600">
                <a:tc>
                  <a:txBody>
                    <a:bodyPr/>
                    <a:lstStyle/>
                    <a:p>
                      <a:pPr indent="0" lvl="0" marL="0" rtl="0" algn="l">
                        <a:spcBef>
                          <a:spcPts val="0"/>
                        </a:spcBef>
                        <a:spcAft>
                          <a:spcPts val="0"/>
                        </a:spcAft>
                        <a:buNone/>
                      </a:pPr>
                      <a:r>
                        <a:rPr lang="en-US" sz="900"/>
                        <a:t>Analysis Projects  </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sz="900" u="sng">
                          <a:solidFill>
                            <a:schemeClr val="hlink"/>
                          </a:solidFill>
                          <a:hlinkClick r:id="rId7"/>
                        </a:rPr>
                        <a:t>320,168</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52600">
                <a:tc>
                  <a:txBody>
                    <a:bodyPr/>
                    <a:lstStyle/>
                    <a:p>
                      <a:pPr indent="0" lvl="0" marL="0" rtl="0" algn="l">
                        <a:spcBef>
                          <a:spcPts val="0"/>
                        </a:spcBef>
                        <a:spcAft>
                          <a:spcPts val="0"/>
                        </a:spcAft>
                        <a:buNone/>
                      </a:pPr>
                      <a:r>
                        <a:rPr lang="en-US" sz="900"/>
                        <a:t>Organisms</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sz="900" u="sng">
                          <a:solidFill>
                            <a:schemeClr val="hlink"/>
                          </a:solidFill>
                          <a:hlinkClick r:id="rId8"/>
                        </a:rPr>
                        <a:t>410,763</a:t>
                      </a:r>
                      <a:endParaRPr sz="900"/>
                    </a:p>
                  </a:txBody>
                  <a:tcPr marT="38100" marB="38100" marR="38100" marL="38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882" name="Google Shape;882;p36"/>
          <p:cNvSpPr txBox="1"/>
          <p:nvPr/>
        </p:nvSpPr>
        <p:spPr>
          <a:xfrm>
            <a:off x="437550" y="6033750"/>
            <a:ext cx="51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GOLD database: </a:t>
            </a:r>
            <a:r>
              <a:rPr lang="en-US"/>
              <a:t>https://gold.jgi.doe.gov/biosamplemap</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37"/>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Conclusions - terabase scale metagenome assembly</a:t>
            </a:r>
            <a:endParaRPr/>
          </a:p>
        </p:txBody>
      </p:sp>
      <p:sp>
        <p:nvSpPr>
          <p:cNvPr id="889" name="Google Shape;889;p37"/>
          <p:cNvSpPr txBox="1"/>
          <p:nvPr>
            <p:ph idx="1" type="body"/>
          </p:nvPr>
        </p:nvSpPr>
        <p:spPr>
          <a:xfrm>
            <a:off x="609600" y="1032924"/>
            <a:ext cx="10972800" cy="5249700"/>
          </a:xfrm>
          <a:prstGeom prst="rect">
            <a:avLst/>
          </a:prstGeom>
        </p:spPr>
        <p:txBody>
          <a:bodyPr anchorCtr="0" anchor="t" bIns="45700" lIns="91425" spcFirstLastPara="1" rIns="91425" wrap="square" tIns="45700">
            <a:noAutofit/>
          </a:bodyPr>
          <a:lstStyle/>
          <a:p>
            <a:pPr indent="-352425" lvl="0" marL="457200" rtl="0" algn="l">
              <a:spcBef>
                <a:spcPts val="360"/>
              </a:spcBef>
              <a:spcAft>
                <a:spcPts val="0"/>
              </a:spcAft>
              <a:buSzPts val="1950"/>
              <a:buChar char="•"/>
            </a:pPr>
            <a:r>
              <a:rPr b="0" lang="en-US" sz="2100"/>
              <a:t>Metagenome coassembly detects more of the underlying genomes than multiassembly</a:t>
            </a:r>
            <a:endParaRPr b="0" sz="2100"/>
          </a:p>
          <a:p>
            <a:pPr indent="0" lvl="0" marL="457200" rtl="0" algn="l">
              <a:spcBef>
                <a:spcPts val="360"/>
              </a:spcBef>
              <a:spcAft>
                <a:spcPts val="0"/>
              </a:spcAft>
              <a:buNone/>
            </a:pPr>
            <a:r>
              <a:t/>
            </a:r>
            <a:endParaRPr b="0" sz="2100"/>
          </a:p>
          <a:p>
            <a:pPr indent="-352425" lvl="0" marL="457200" rtl="0" algn="l">
              <a:spcBef>
                <a:spcPts val="360"/>
              </a:spcBef>
              <a:spcAft>
                <a:spcPts val="0"/>
              </a:spcAft>
              <a:buSzPts val="1950"/>
              <a:buChar char="•"/>
            </a:pPr>
            <a:r>
              <a:rPr b="0" lang="en-US" sz="2100"/>
              <a:t>Coassembly is important since many metagenome environments are undersequenced</a:t>
            </a:r>
            <a:endParaRPr b="0" sz="2100"/>
          </a:p>
          <a:p>
            <a:pPr indent="0" lvl="0" marL="457200" rtl="0" algn="l">
              <a:spcBef>
                <a:spcPts val="360"/>
              </a:spcBef>
              <a:spcAft>
                <a:spcPts val="0"/>
              </a:spcAft>
              <a:buNone/>
            </a:pPr>
            <a:r>
              <a:t/>
            </a:r>
            <a:endParaRPr b="0" sz="2100"/>
          </a:p>
          <a:p>
            <a:pPr indent="-352425" lvl="0" marL="457200" rtl="0" algn="l">
              <a:spcBef>
                <a:spcPts val="360"/>
              </a:spcBef>
              <a:spcAft>
                <a:spcPts val="0"/>
              </a:spcAft>
              <a:buSzPts val="1950"/>
              <a:buChar char="•"/>
            </a:pPr>
            <a:r>
              <a:rPr b="0" lang="en-US" sz="2100"/>
              <a:t>MHM2 can coassemble datasets of sizes intractable to other assembly software</a:t>
            </a:r>
            <a:endParaRPr b="0" sz="2100"/>
          </a:p>
          <a:p>
            <a:pPr indent="0" lvl="0" marL="457200" rtl="0" algn="l">
              <a:spcBef>
                <a:spcPts val="360"/>
              </a:spcBef>
              <a:spcAft>
                <a:spcPts val="0"/>
              </a:spcAft>
              <a:buNone/>
            </a:pPr>
            <a:r>
              <a:t/>
            </a:r>
            <a:endParaRPr b="0" sz="2100"/>
          </a:p>
          <a:p>
            <a:pPr indent="-352425" lvl="0" marL="457200" rtl="0" algn="l">
              <a:spcBef>
                <a:spcPts val="360"/>
              </a:spcBef>
              <a:spcAft>
                <a:spcPts val="0"/>
              </a:spcAft>
              <a:buSzPts val="1950"/>
              <a:buChar char="•"/>
            </a:pPr>
            <a:r>
              <a:rPr b="0" lang="en-US" sz="2100"/>
              <a:t>MHM2 achieves quality comparable to state of the art assemblers </a:t>
            </a:r>
            <a:endParaRPr b="0" sz="2100"/>
          </a:p>
          <a:p>
            <a:pPr indent="0" lvl="0" marL="457200" rtl="0" algn="l">
              <a:spcBef>
                <a:spcPts val="360"/>
              </a:spcBef>
              <a:spcAft>
                <a:spcPts val="0"/>
              </a:spcAft>
              <a:buNone/>
            </a:pPr>
            <a:r>
              <a:t/>
            </a:r>
            <a:endParaRPr b="0" sz="2100"/>
          </a:p>
          <a:p>
            <a:pPr indent="-352425" lvl="0" marL="457200" rtl="0" algn="l">
              <a:spcBef>
                <a:spcPts val="360"/>
              </a:spcBef>
              <a:spcAft>
                <a:spcPts val="0"/>
              </a:spcAft>
              <a:buSzPts val="1950"/>
              <a:buChar char="•"/>
            </a:pPr>
            <a:r>
              <a:rPr b="0" lang="en-US" sz="2100"/>
              <a:t>We coassembled 8 TB of metagenome data from the Great Redox Experiment</a:t>
            </a:r>
            <a:endParaRPr b="0" sz="2100"/>
          </a:p>
          <a:p>
            <a:pPr indent="0" lvl="0" marL="457200" rtl="0" algn="l">
              <a:spcBef>
                <a:spcPts val="360"/>
              </a:spcBef>
              <a:spcAft>
                <a:spcPts val="0"/>
              </a:spcAft>
              <a:buNone/>
            </a:pPr>
            <a:r>
              <a:t/>
            </a:r>
            <a:endParaRPr b="0" sz="2100"/>
          </a:p>
          <a:p>
            <a:pPr indent="-352425" lvl="0" marL="457200" rtl="0" algn="l">
              <a:spcBef>
                <a:spcPts val="360"/>
              </a:spcBef>
              <a:spcAft>
                <a:spcPts val="0"/>
              </a:spcAft>
              <a:buSzPts val="1950"/>
              <a:buChar char="•"/>
            </a:pPr>
            <a:r>
              <a:rPr b="0" lang="en-US" sz="2100"/>
              <a:t>Massive-scale metagenome coassembly can discover low-abundance microbes</a:t>
            </a:r>
            <a:endParaRPr b="0" sz="2100"/>
          </a:p>
          <a:p>
            <a:pPr indent="0" lvl="0" marL="457200" rtl="0" algn="l">
              <a:spcBef>
                <a:spcPts val="360"/>
              </a:spcBef>
              <a:spcAft>
                <a:spcPts val="0"/>
              </a:spcAft>
              <a:buNone/>
            </a:pPr>
            <a:r>
              <a:t/>
            </a:r>
            <a:endParaRPr b="0" sz="2100"/>
          </a:p>
          <a:p>
            <a:pPr indent="-352425" lvl="0" marL="457200" rtl="0" algn="l">
              <a:spcBef>
                <a:spcPts val="360"/>
              </a:spcBef>
              <a:spcAft>
                <a:spcPts val="0"/>
              </a:spcAft>
              <a:buSzPts val="1950"/>
              <a:buChar char="•"/>
            </a:pPr>
            <a:r>
              <a:rPr b="0" lang="en-US" sz="2100"/>
              <a:t>F</a:t>
            </a:r>
            <a:r>
              <a:rPr b="0" lang="en-US" sz="2100"/>
              <a:t>uture ExaBiome milestones:</a:t>
            </a:r>
            <a:r>
              <a:rPr b="0" lang="en-US" sz="2100"/>
              <a:t> 16 TB, 30 TB, and 50 TB metagenome coassemblies</a:t>
            </a:r>
            <a:endParaRPr b="0" sz="2100"/>
          </a:p>
        </p:txBody>
      </p:sp>
      <p:sp>
        <p:nvSpPr>
          <p:cNvPr id="890" name="Google Shape;890;p37"/>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38"/>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Broader directions at the JGI</a:t>
            </a:r>
            <a:endParaRPr/>
          </a:p>
        </p:txBody>
      </p:sp>
      <p:sp>
        <p:nvSpPr>
          <p:cNvPr id="897" name="Google Shape;897;p38"/>
          <p:cNvSpPr txBox="1"/>
          <p:nvPr>
            <p:ph idx="1" type="body"/>
          </p:nvPr>
        </p:nvSpPr>
        <p:spPr>
          <a:xfrm>
            <a:off x="651525" y="962658"/>
            <a:ext cx="10972800" cy="4836000"/>
          </a:xfrm>
          <a:prstGeom prst="rect">
            <a:avLst/>
          </a:prstGeom>
        </p:spPr>
        <p:txBody>
          <a:bodyPr anchorCtr="0" anchor="t" bIns="45700" lIns="91425" spcFirstLastPara="1" rIns="91425" wrap="square" tIns="45700">
            <a:noAutofit/>
          </a:bodyPr>
          <a:lstStyle/>
          <a:p>
            <a:pPr indent="-371475" lvl="0" marL="457200" rtl="0" algn="l">
              <a:spcBef>
                <a:spcPts val="360"/>
              </a:spcBef>
              <a:spcAft>
                <a:spcPts val="0"/>
              </a:spcAft>
              <a:buSzPts val="2250"/>
              <a:buChar char="•"/>
            </a:pPr>
            <a:r>
              <a:rPr lang="en-US"/>
              <a:t>Highlights from JGI programs in</a:t>
            </a:r>
            <a:endParaRPr/>
          </a:p>
          <a:p>
            <a:pPr indent="-355600" lvl="1" marL="914400" rtl="0" algn="l">
              <a:spcBef>
                <a:spcPts val="0"/>
              </a:spcBef>
              <a:spcAft>
                <a:spcPts val="0"/>
              </a:spcAft>
              <a:buSzPts val="2000"/>
              <a:buChar char="–"/>
            </a:pPr>
            <a:r>
              <a:rPr lang="en-US"/>
              <a:t>Metagenomics</a:t>
            </a:r>
            <a:endParaRPr/>
          </a:p>
          <a:p>
            <a:pPr indent="-355600" lvl="1" marL="914400" rtl="0" algn="l">
              <a:spcBef>
                <a:spcPts val="0"/>
              </a:spcBef>
              <a:spcAft>
                <a:spcPts val="0"/>
              </a:spcAft>
              <a:buSzPts val="2000"/>
              <a:buChar char="–"/>
            </a:pPr>
            <a:r>
              <a:rPr lang="en-US"/>
              <a:t>Fungal genomics</a:t>
            </a:r>
            <a:endParaRPr/>
          </a:p>
          <a:p>
            <a:pPr indent="-355600" lvl="1" marL="914400" rtl="0" algn="l">
              <a:spcBef>
                <a:spcPts val="0"/>
              </a:spcBef>
              <a:spcAft>
                <a:spcPts val="0"/>
              </a:spcAft>
              <a:buSzPts val="2000"/>
              <a:buChar char="–"/>
            </a:pPr>
            <a:r>
              <a:rPr lang="en-US"/>
              <a:t>Algal genomics</a:t>
            </a:r>
            <a:endParaRPr/>
          </a:p>
          <a:p>
            <a:pPr indent="0" lvl="0" marL="0" rtl="0" algn="l">
              <a:spcBef>
                <a:spcPts val="360"/>
              </a:spcBef>
              <a:spcAft>
                <a:spcPts val="0"/>
              </a:spcAft>
              <a:buNone/>
            </a:pPr>
            <a:r>
              <a:t/>
            </a:r>
            <a:endParaRPr/>
          </a:p>
          <a:p>
            <a:pPr indent="-371475" lvl="0" marL="457200" rtl="0" algn="l">
              <a:spcBef>
                <a:spcPts val="360"/>
              </a:spcBef>
              <a:spcAft>
                <a:spcPts val="0"/>
              </a:spcAft>
              <a:buSzPts val="2250"/>
              <a:buChar char="•"/>
            </a:pPr>
            <a:r>
              <a:rPr lang="en-US"/>
              <a:t>JGI capabilities available to users</a:t>
            </a:r>
            <a:endParaRPr/>
          </a:p>
          <a:p>
            <a:pPr indent="0" lvl="0" marL="457200" rtl="0" algn="l">
              <a:spcBef>
                <a:spcPts val="360"/>
              </a:spcBef>
              <a:spcAft>
                <a:spcPts val="0"/>
              </a:spcAft>
              <a:buNone/>
            </a:pPr>
            <a:r>
              <a:t/>
            </a:r>
            <a:endParaRPr/>
          </a:p>
          <a:p>
            <a:pPr indent="-371475" lvl="0" marL="457200" rtl="0" algn="l">
              <a:spcBef>
                <a:spcPts val="360"/>
              </a:spcBef>
              <a:spcAft>
                <a:spcPts val="0"/>
              </a:spcAft>
              <a:buSzPts val="2250"/>
              <a:buChar char="•"/>
            </a:pPr>
            <a:r>
              <a:rPr lang="en-US"/>
              <a:t>Mechanisms to collaborate with JGI</a:t>
            </a:r>
            <a:endParaRPr/>
          </a:p>
        </p:txBody>
      </p:sp>
      <p:sp>
        <p:nvSpPr>
          <p:cNvPr id="898" name="Google Shape;898;p38"/>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2"/>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Evolution of the Riley family</a:t>
            </a:r>
            <a:endParaRPr/>
          </a:p>
        </p:txBody>
      </p:sp>
      <p:sp>
        <p:nvSpPr>
          <p:cNvPr id="104" name="Google Shape;104;p12"/>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5" name="Google Shape;105;p12"/>
          <p:cNvPicPr preferRelativeResize="0"/>
          <p:nvPr/>
        </p:nvPicPr>
        <p:blipFill>
          <a:blip r:embed="rId3">
            <a:alphaModFix/>
          </a:blip>
          <a:stretch>
            <a:fillRect/>
          </a:stretch>
        </p:blipFill>
        <p:spPr>
          <a:xfrm>
            <a:off x="152400" y="1870075"/>
            <a:ext cx="5615575" cy="4211676"/>
          </a:xfrm>
          <a:prstGeom prst="rect">
            <a:avLst/>
          </a:prstGeom>
          <a:noFill/>
          <a:ln>
            <a:noFill/>
          </a:ln>
        </p:spPr>
      </p:pic>
      <p:pic>
        <p:nvPicPr>
          <p:cNvPr id="106" name="Google Shape;106;p12"/>
          <p:cNvPicPr preferRelativeResize="0"/>
          <p:nvPr/>
        </p:nvPicPr>
        <p:blipFill rotWithShape="1">
          <a:blip r:embed="rId4">
            <a:alphaModFix/>
          </a:blip>
          <a:srcRect b="23130" l="20069" r="24916" t="25864"/>
          <a:stretch/>
        </p:blipFill>
        <p:spPr>
          <a:xfrm>
            <a:off x="5984677" y="1870075"/>
            <a:ext cx="6056888" cy="4211674"/>
          </a:xfrm>
          <a:prstGeom prst="rect">
            <a:avLst/>
          </a:prstGeom>
          <a:noFill/>
          <a:ln>
            <a:noFill/>
          </a:ln>
        </p:spPr>
      </p:pic>
      <p:sp>
        <p:nvSpPr>
          <p:cNvPr id="107" name="Google Shape;107;p12"/>
          <p:cNvSpPr txBox="1"/>
          <p:nvPr/>
        </p:nvSpPr>
        <p:spPr>
          <a:xfrm>
            <a:off x="152400" y="1200525"/>
            <a:ext cx="4243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t>UCLA 2004</a:t>
            </a:r>
            <a:endParaRPr sz="2200"/>
          </a:p>
        </p:txBody>
      </p:sp>
      <p:sp>
        <p:nvSpPr>
          <p:cNvPr id="108" name="Google Shape;108;p12"/>
          <p:cNvSpPr txBox="1"/>
          <p:nvPr/>
        </p:nvSpPr>
        <p:spPr>
          <a:xfrm>
            <a:off x="5984675" y="1200525"/>
            <a:ext cx="4125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t>Walnut Creek 2021</a:t>
            </a:r>
            <a:endParaRPr sz="2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39"/>
          <p:cNvSpPr txBox="1"/>
          <p:nvPr>
            <p:ph type="title"/>
          </p:nvPr>
        </p:nvSpPr>
        <p:spPr>
          <a:xfrm>
            <a:off x="0" y="3174"/>
            <a:ext cx="10058400" cy="800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Arial"/>
              <a:buNone/>
            </a:pPr>
            <a:r>
              <a:rPr lang="en-US"/>
              <a:t>Metagenome Program</a:t>
            </a:r>
            <a:endParaRPr/>
          </a:p>
        </p:txBody>
      </p:sp>
      <p:grpSp>
        <p:nvGrpSpPr>
          <p:cNvPr id="904" name="Google Shape;904;p39"/>
          <p:cNvGrpSpPr/>
          <p:nvPr/>
        </p:nvGrpSpPr>
        <p:grpSpPr>
          <a:xfrm>
            <a:off x="4912527" y="4117862"/>
            <a:ext cx="1657315" cy="2396315"/>
            <a:chOff x="2380568" y="2010444"/>
            <a:chExt cx="2123674" cy="3070624"/>
          </a:xfrm>
        </p:grpSpPr>
        <p:grpSp>
          <p:nvGrpSpPr>
            <p:cNvPr id="905" name="Google Shape;905;p39"/>
            <p:cNvGrpSpPr/>
            <p:nvPr/>
          </p:nvGrpSpPr>
          <p:grpSpPr>
            <a:xfrm>
              <a:off x="2380568" y="2010444"/>
              <a:ext cx="2123674" cy="3070624"/>
              <a:chOff x="6029270" y="2116388"/>
              <a:chExt cx="2577900" cy="1680600"/>
            </a:xfrm>
          </p:grpSpPr>
          <p:sp>
            <p:nvSpPr>
              <p:cNvPr id="906" name="Google Shape;906;p39"/>
              <p:cNvSpPr/>
              <p:nvPr/>
            </p:nvSpPr>
            <p:spPr>
              <a:xfrm>
                <a:off x="6029270" y="2116388"/>
                <a:ext cx="2577900" cy="1680600"/>
              </a:xfrm>
              <a:prstGeom prst="roundRect">
                <a:avLst>
                  <a:gd fmla="val 16667" name="adj"/>
                </a:avLst>
              </a:prstGeom>
              <a:solidFill>
                <a:schemeClr val="accent2"/>
              </a:solidFill>
              <a:ln cap="flat" cmpd="sng" w="38100">
                <a:solidFill>
                  <a:srgbClr val="6934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sp>
            <p:nvSpPr>
              <p:cNvPr id="907" name="Google Shape;907;p39"/>
              <p:cNvSpPr txBox="1"/>
              <p:nvPr/>
            </p:nvSpPr>
            <p:spPr>
              <a:xfrm>
                <a:off x="6029270" y="2209191"/>
                <a:ext cx="2577900" cy="388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rgbClr val="FFFFFF"/>
                    </a:solidFill>
                    <a:latin typeface="Arial"/>
                    <a:ea typeface="Arial"/>
                    <a:cs typeface="Arial"/>
                    <a:sym typeface="Arial"/>
                  </a:rPr>
                  <a:t>Viral-host Interactions</a:t>
                </a:r>
                <a:endParaRPr sz="1300"/>
              </a:p>
            </p:txBody>
          </p:sp>
        </p:grpSp>
        <p:grpSp>
          <p:nvGrpSpPr>
            <p:cNvPr id="908" name="Google Shape;908;p39"/>
            <p:cNvGrpSpPr/>
            <p:nvPr/>
          </p:nvGrpSpPr>
          <p:grpSpPr>
            <a:xfrm>
              <a:off x="2501981" y="3037202"/>
              <a:ext cx="1884600" cy="1854300"/>
              <a:chOff x="2501981" y="3037202"/>
              <a:chExt cx="1884600" cy="1854300"/>
            </a:xfrm>
          </p:grpSpPr>
          <p:sp>
            <p:nvSpPr>
              <p:cNvPr id="909" name="Google Shape;909;p39"/>
              <p:cNvSpPr/>
              <p:nvPr/>
            </p:nvSpPr>
            <p:spPr>
              <a:xfrm>
                <a:off x="2501981" y="3037202"/>
                <a:ext cx="1884600" cy="185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pic>
            <p:nvPicPr>
              <p:cNvPr id="910" name="Google Shape;910;p39"/>
              <p:cNvPicPr preferRelativeResize="0"/>
              <p:nvPr/>
            </p:nvPicPr>
            <p:blipFill rotWithShape="1">
              <a:blip r:embed="rId3">
                <a:alphaModFix/>
              </a:blip>
              <a:srcRect b="0" l="0" r="0" t="0"/>
              <a:stretch/>
            </p:blipFill>
            <p:spPr>
              <a:xfrm>
                <a:off x="2522520" y="3146093"/>
                <a:ext cx="1864018" cy="1420562"/>
              </a:xfrm>
              <a:prstGeom prst="rect">
                <a:avLst/>
              </a:prstGeom>
              <a:noFill/>
              <a:ln>
                <a:noFill/>
              </a:ln>
            </p:spPr>
          </p:pic>
        </p:grpSp>
      </p:grpSp>
      <p:grpSp>
        <p:nvGrpSpPr>
          <p:cNvPr id="911" name="Google Shape;911;p39"/>
          <p:cNvGrpSpPr/>
          <p:nvPr/>
        </p:nvGrpSpPr>
        <p:grpSpPr>
          <a:xfrm>
            <a:off x="4912531" y="1355447"/>
            <a:ext cx="1657315" cy="2396315"/>
            <a:chOff x="131210" y="2010444"/>
            <a:chExt cx="2123674" cy="3070624"/>
          </a:xfrm>
        </p:grpSpPr>
        <p:grpSp>
          <p:nvGrpSpPr>
            <p:cNvPr id="912" name="Google Shape;912;p39"/>
            <p:cNvGrpSpPr/>
            <p:nvPr/>
          </p:nvGrpSpPr>
          <p:grpSpPr>
            <a:xfrm>
              <a:off x="131210" y="2010444"/>
              <a:ext cx="2123674" cy="3070624"/>
              <a:chOff x="6029270" y="2116388"/>
              <a:chExt cx="2577900" cy="1680600"/>
            </a:xfrm>
          </p:grpSpPr>
          <p:sp>
            <p:nvSpPr>
              <p:cNvPr id="913" name="Google Shape;913;p39"/>
              <p:cNvSpPr/>
              <p:nvPr/>
            </p:nvSpPr>
            <p:spPr>
              <a:xfrm>
                <a:off x="6029270" y="2116388"/>
                <a:ext cx="2577900" cy="1680600"/>
              </a:xfrm>
              <a:prstGeom prst="roundRect">
                <a:avLst>
                  <a:gd fmla="val 16667" name="adj"/>
                </a:avLst>
              </a:prstGeom>
              <a:solidFill>
                <a:srgbClr val="4682B4"/>
              </a:solidFill>
              <a:ln cap="flat" cmpd="sng" w="38100">
                <a:solidFill>
                  <a:srgbClr val="315C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sp>
            <p:nvSpPr>
              <p:cNvPr id="914" name="Google Shape;914;p39"/>
              <p:cNvSpPr txBox="1"/>
              <p:nvPr/>
            </p:nvSpPr>
            <p:spPr>
              <a:xfrm>
                <a:off x="6029270" y="2209191"/>
                <a:ext cx="2577900" cy="388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rgbClr val="FFFFFF"/>
                    </a:solidFill>
                    <a:latin typeface="Arial"/>
                    <a:ea typeface="Arial"/>
                    <a:cs typeface="Arial"/>
                    <a:sym typeface="Arial"/>
                  </a:rPr>
                  <a:t>Phylogenomic </a:t>
                </a:r>
                <a:endParaRPr sz="1300"/>
              </a:p>
              <a:p>
                <a:pPr indent="0" lvl="0" marL="0" marR="0" rtl="0" algn="ctr">
                  <a:spcBef>
                    <a:spcPts val="0"/>
                  </a:spcBef>
                  <a:spcAft>
                    <a:spcPts val="0"/>
                  </a:spcAft>
                  <a:buNone/>
                </a:pPr>
                <a:r>
                  <a:rPr b="1" lang="en-US" sz="1500">
                    <a:solidFill>
                      <a:srgbClr val="FFFFFF"/>
                    </a:solidFill>
                    <a:latin typeface="Arial"/>
                    <a:ea typeface="Arial"/>
                    <a:cs typeface="Arial"/>
                    <a:sym typeface="Arial"/>
                  </a:rPr>
                  <a:t>Novelty</a:t>
                </a:r>
                <a:endParaRPr sz="1300"/>
              </a:p>
            </p:txBody>
          </p:sp>
        </p:grpSp>
        <p:grpSp>
          <p:nvGrpSpPr>
            <p:cNvPr id="915" name="Google Shape;915;p39"/>
            <p:cNvGrpSpPr/>
            <p:nvPr/>
          </p:nvGrpSpPr>
          <p:grpSpPr>
            <a:xfrm>
              <a:off x="239518" y="3029677"/>
              <a:ext cx="1890127" cy="1861878"/>
              <a:chOff x="239518" y="3029677"/>
              <a:chExt cx="1890127" cy="1861878"/>
            </a:xfrm>
          </p:grpSpPr>
          <p:pic>
            <p:nvPicPr>
              <p:cNvPr id="916" name="Google Shape;916;p39"/>
              <p:cNvPicPr preferRelativeResize="0"/>
              <p:nvPr/>
            </p:nvPicPr>
            <p:blipFill rotWithShape="1">
              <a:blip r:embed="rId4">
                <a:alphaModFix/>
              </a:blip>
              <a:srcRect b="0" l="0" r="0" t="0"/>
              <a:stretch/>
            </p:blipFill>
            <p:spPr>
              <a:xfrm>
                <a:off x="239518" y="3029677"/>
                <a:ext cx="1890127" cy="1861779"/>
              </a:xfrm>
              <a:prstGeom prst="rect">
                <a:avLst/>
              </a:prstGeom>
              <a:noFill/>
              <a:ln>
                <a:noFill/>
              </a:ln>
            </p:spPr>
          </p:pic>
          <p:sp>
            <p:nvSpPr>
              <p:cNvPr id="917" name="Google Shape;917;p39"/>
              <p:cNvSpPr/>
              <p:nvPr/>
            </p:nvSpPr>
            <p:spPr>
              <a:xfrm>
                <a:off x="1767819" y="4566655"/>
                <a:ext cx="356400" cy="32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grpSp>
      </p:grpSp>
      <p:grpSp>
        <p:nvGrpSpPr>
          <p:cNvPr id="918" name="Google Shape;918;p39"/>
          <p:cNvGrpSpPr/>
          <p:nvPr/>
        </p:nvGrpSpPr>
        <p:grpSpPr>
          <a:xfrm>
            <a:off x="2837773" y="4117862"/>
            <a:ext cx="1861948" cy="2430935"/>
            <a:chOff x="6769019" y="1003110"/>
            <a:chExt cx="2385890" cy="3114986"/>
          </a:xfrm>
        </p:grpSpPr>
        <p:grpSp>
          <p:nvGrpSpPr>
            <p:cNvPr id="919" name="Google Shape;919;p39"/>
            <p:cNvGrpSpPr/>
            <p:nvPr/>
          </p:nvGrpSpPr>
          <p:grpSpPr>
            <a:xfrm>
              <a:off x="6769019" y="1003110"/>
              <a:ext cx="2385890" cy="3114986"/>
              <a:chOff x="6763817" y="1966082"/>
              <a:chExt cx="2385890" cy="3114986"/>
            </a:xfrm>
          </p:grpSpPr>
          <p:grpSp>
            <p:nvGrpSpPr>
              <p:cNvPr id="920" name="Google Shape;920;p39"/>
              <p:cNvGrpSpPr/>
              <p:nvPr/>
            </p:nvGrpSpPr>
            <p:grpSpPr>
              <a:xfrm>
                <a:off x="6763817" y="1966082"/>
                <a:ext cx="2385890" cy="3114986"/>
                <a:chOff x="5877320" y="2092108"/>
                <a:chExt cx="2896200" cy="1704880"/>
              </a:xfrm>
            </p:grpSpPr>
            <p:sp>
              <p:nvSpPr>
                <p:cNvPr id="921" name="Google Shape;921;p39"/>
                <p:cNvSpPr/>
                <p:nvPr/>
              </p:nvSpPr>
              <p:spPr>
                <a:xfrm>
                  <a:off x="6029270" y="2116388"/>
                  <a:ext cx="2577900" cy="1680600"/>
                </a:xfrm>
                <a:prstGeom prst="roundRect">
                  <a:avLst>
                    <a:gd fmla="val 16667" name="adj"/>
                  </a:avLst>
                </a:prstGeom>
                <a:solidFill>
                  <a:schemeClr val="accent4"/>
                </a:solidFill>
                <a:ln cap="flat" cmpd="sng" w="38100">
                  <a:solidFill>
                    <a:srgbClr val="9961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sp>
              <p:nvSpPr>
                <p:cNvPr id="922" name="Google Shape;922;p39"/>
                <p:cNvSpPr txBox="1"/>
                <p:nvPr/>
              </p:nvSpPr>
              <p:spPr>
                <a:xfrm>
                  <a:off x="5877320" y="2092108"/>
                  <a:ext cx="2896200" cy="550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chemeClr val="dk1"/>
                      </a:solidFill>
                      <a:latin typeface="Arial"/>
                      <a:ea typeface="Arial"/>
                      <a:cs typeface="Arial"/>
                      <a:sym typeface="Arial"/>
                    </a:rPr>
                    <a:t>Macro-scale Microbial </a:t>
                  </a:r>
                  <a:endParaRPr b="1" sz="1500">
                    <a:solidFill>
                      <a:schemeClr val="dk1"/>
                    </a:solidFill>
                    <a:latin typeface="Arial"/>
                    <a:ea typeface="Arial"/>
                    <a:cs typeface="Arial"/>
                    <a:sym typeface="Arial"/>
                  </a:endParaRPr>
                </a:p>
                <a:p>
                  <a:pPr indent="0" lvl="0" marL="0" marR="0" rtl="0" algn="ctr">
                    <a:spcBef>
                      <a:spcPts val="0"/>
                    </a:spcBef>
                    <a:spcAft>
                      <a:spcPts val="0"/>
                    </a:spcAft>
                    <a:buNone/>
                  </a:pPr>
                  <a:r>
                    <a:rPr b="1" lang="en-US" sz="1500">
                      <a:solidFill>
                        <a:schemeClr val="dk1"/>
                      </a:solidFill>
                      <a:latin typeface="Arial"/>
                      <a:ea typeface="Arial"/>
                      <a:cs typeface="Arial"/>
                      <a:sym typeface="Arial"/>
                    </a:rPr>
                    <a:t>Ecology</a:t>
                  </a:r>
                  <a:endParaRPr sz="1300"/>
                </a:p>
              </p:txBody>
            </p:sp>
          </p:grpSp>
          <p:grpSp>
            <p:nvGrpSpPr>
              <p:cNvPr id="923" name="Google Shape;923;p39"/>
              <p:cNvGrpSpPr/>
              <p:nvPr/>
            </p:nvGrpSpPr>
            <p:grpSpPr>
              <a:xfrm>
                <a:off x="7005250" y="3029677"/>
                <a:ext cx="1884785" cy="1854300"/>
                <a:chOff x="6987488" y="3029677"/>
                <a:chExt cx="1884785" cy="1854300"/>
              </a:xfrm>
            </p:grpSpPr>
            <p:sp>
              <p:nvSpPr>
                <p:cNvPr id="924" name="Google Shape;924;p39"/>
                <p:cNvSpPr/>
                <p:nvPr/>
              </p:nvSpPr>
              <p:spPr>
                <a:xfrm>
                  <a:off x="6987488" y="3029677"/>
                  <a:ext cx="1884600" cy="185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grpSp>
              <p:nvGrpSpPr>
                <p:cNvPr id="925" name="Google Shape;925;p39"/>
                <p:cNvGrpSpPr/>
                <p:nvPr/>
              </p:nvGrpSpPr>
              <p:grpSpPr>
                <a:xfrm>
                  <a:off x="6987594" y="3232145"/>
                  <a:ext cx="1884680" cy="1206551"/>
                  <a:chOff x="2882900" y="2628900"/>
                  <a:chExt cx="3365500" cy="1600200"/>
                </a:xfrm>
              </p:grpSpPr>
              <p:pic>
                <p:nvPicPr>
                  <p:cNvPr id="926" name="Google Shape;926;p39"/>
                  <p:cNvPicPr preferRelativeResize="0"/>
                  <p:nvPr/>
                </p:nvPicPr>
                <p:blipFill rotWithShape="1">
                  <a:blip r:embed="rId5">
                    <a:alphaModFix/>
                  </a:blip>
                  <a:srcRect b="0" l="0" r="0" t="0"/>
                  <a:stretch/>
                </p:blipFill>
                <p:spPr>
                  <a:xfrm>
                    <a:off x="2882900" y="2628900"/>
                    <a:ext cx="3365500" cy="1600200"/>
                  </a:xfrm>
                  <a:prstGeom prst="rect">
                    <a:avLst/>
                  </a:prstGeom>
                  <a:noFill/>
                  <a:ln>
                    <a:noFill/>
                  </a:ln>
                </p:spPr>
              </p:pic>
              <p:sp>
                <p:nvSpPr>
                  <p:cNvPr id="927" name="Google Shape;927;p39"/>
                  <p:cNvSpPr/>
                  <p:nvPr/>
                </p:nvSpPr>
                <p:spPr>
                  <a:xfrm>
                    <a:off x="3912901" y="2628900"/>
                    <a:ext cx="945900" cy="51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grpSp>
          </p:grpSp>
        </p:grpSp>
        <p:pic>
          <p:nvPicPr>
            <p:cNvPr id="928" name="Google Shape;928;p39"/>
            <p:cNvPicPr preferRelativeResize="0"/>
            <p:nvPr/>
          </p:nvPicPr>
          <p:blipFill rotWithShape="1">
            <a:blip r:embed="rId6">
              <a:alphaModFix/>
            </a:blip>
            <a:srcRect b="0" l="0" r="0" t="0"/>
            <a:stretch/>
          </p:blipFill>
          <p:spPr>
            <a:xfrm>
              <a:off x="7010453" y="2062233"/>
              <a:ext cx="1884556" cy="1884558"/>
            </a:xfrm>
            <a:prstGeom prst="rect">
              <a:avLst/>
            </a:prstGeom>
            <a:noFill/>
            <a:ln>
              <a:noFill/>
            </a:ln>
          </p:spPr>
        </p:pic>
      </p:grpSp>
      <p:grpSp>
        <p:nvGrpSpPr>
          <p:cNvPr id="929" name="Google Shape;929;p39"/>
          <p:cNvGrpSpPr/>
          <p:nvPr/>
        </p:nvGrpSpPr>
        <p:grpSpPr>
          <a:xfrm>
            <a:off x="2935465" y="1355447"/>
            <a:ext cx="1657315" cy="2396315"/>
            <a:chOff x="6888994" y="2010444"/>
            <a:chExt cx="2123674" cy="3070624"/>
          </a:xfrm>
        </p:grpSpPr>
        <p:grpSp>
          <p:nvGrpSpPr>
            <p:cNvPr id="930" name="Google Shape;930;p39"/>
            <p:cNvGrpSpPr/>
            <p:nvPr/>
          </p:nvGrpSpPr>
          <p:grpSpPr>
            <a:xfrm>
              <a:off x="6888994" y="2010444"/>
              <a:ext cx="2123674" cy="3070624"/>
              <a:chOff x="6029270" y="2116388"/>
              <a:chExt cx="2577900" cy="1680600"/>
            </a:xfrm>
          </p:grpSpPr>
          <p:sp>
            <p:nvSpPr>
              <p:cNvPr id="931" name="Google Shape;931;p39"/>
              <p:cNvSpPr/>
              <p:nvPr/>
            </p:nvSpPr>
            <p:spPr>
              <a:xfrm>
                <a:off x="6029270" y="2116388"/>
                <a:ext cx="2577900" cy="1680600"/>
              </a:xfrm>
              <a:prstGeom prst="roundRect">
                <a:avLst>
                  <a:gd fmla="val 16667" name="adj"/>
                </a:avLst>
              </a:prstGeom>
              <a:solidFill>
                <a:schemeClr val="accent3"/>
              </a:solidFill>
              <a:ln cap="flat" cmpd="sng" w="38100">
                <a:solidFill>
                  <a:srgbClr val="2F4D1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sp>
            <p:nvSpPr>
              <p:cNvPr id="932" name="Google Shape;932;p39"/>
              <p:cNvSpPr txBox="1"/>
              <p:nvPr/>
            </p:nvSpPr>
            <p:spPr>
              <a:xfrm>
                <a:off x="6029270" y="2190643"/>
                <a:ext cx="2577900" cy="388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500">
                    <a:solidFill>
                      <a:srgbClr val="FFFFFF"/>
                    </a:solidFill>
                    <a:latin typeface="Arial"/>
                    <a:ea typeface="Arial"/>
                    <a:cs typeface="Arial"/>
                    <a:sym typeface="Arial"/>
                  </a:rPr>
                  <a:t>Function-driven Metagenomics</a:t>
                </a:r>
                <a:endParaRPr sz="1300"/>
              </a:p>
            </p:txBody>
          </p:sp>
        </p:grpSp>
        <p:grpSp>
          <p:nvGrpSpPr>
            <p:cNvPr id="933" name="Google Shape;933;p39"/>
            <p:cNvGrpSpPr/>
            <p:nvPr/>
          </p:nvGrpSpPr>
          <p:grpSpPr>
            <a:xfrm>
              <a:off x="7005250" y="3029677"/>
              <a:ext cx="1884785" cy="1854300"/>
              <a:chOff x="6987488" y="3029677"/>
              <a:chExt cx="1884785" cy="1854300"/>
            </a:xfrm>
          </p:grpSpPr>
          <p:sp>
            <p:nvSpPr>
              <p:cNvPr id="934" name="Google Shape;934;p39"/>
              <p:cNvSpPr/>
              <p:nvPr/>
            </p:nvSpPr>
            <p:spPr>
              <a:xfrm>
                <a:off x="6987488" y="3029677"/>
                <a:ext cx="1884600" cy="185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grpSp>
            <p:nvGrpSpPr>
              <p:cNvPr id="935" name="Google Shape;935;p39"/>
              <p:cNvGrpSpPr/>
              <p:nvPr/>
            </p:nvGrpSpPr>
            <p:grpSpPr>
              <a:xfrm>
                <a:off x="6987594" y="3232145"/>
                <a:ext cx="1884680" cy="1206551"/>
                <a:chOff x="2882900" y="2628900"/>
                <a:chExt cx="3365500" cy="1600200"/>
              </a:xfrm>
            </p:grpSpPr>
            <p:pic>
              <p:nvPicPr>
                <p:cNvPr id="936" name="Google Shape;936;p39"/>
                <p:cNvPicPr preferRelativeResize="0"/>
                <p:nvPr/>
              </p:nvPicPr>
              <p:blipFill rotWithShape="1">
                <a:blip r:embed="rId5">
                  <a:alphaModFix/>
                </a:blip>
                <a:srcRect b="0" l="0" r="0" t="0"/>
                <a:stretch/>
              </p:blipFill>
              <p:spPr>
                <a:xfrm>
                  <a:off x="2882900" y="2628900"/>
                  <a:ext cx="3365500" cy="1600200"/>
                </a:xfrm>
                <a:prstGeom prst="rect">
                  <a:avLst/>
                </a:prstGeom>
                <a:noFill/>
                <a:ln>
                  <a:noFill/>
                </a:ln>
              </p:spPr>
            </p:pic>
            <p:sp>
              <p:nvSpPr>
                <p:cNvPr id="937" name="Google Shape;937;p39"/>
                <p:cNvSpPr/>
                <p:nvPr/>
              </p:nvSpPr>
              <p:spPr>
                <a:xfrm>
                  <a:off x="3912901" y="2628900"/>
                  <a:ext cx="945900" cy="51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rgbClr val="FFFFFF"/>
                    </a:solidFill>
                    <a:latin typeface="Arial"/>
                    <a:ea typeface="Arial"/>
                    <a:cs typeface="Arial"/>
                    <a:sym typeface="Arial"/>
                  </a:endParaRPr>
                </a:p>
              </p:txBody>
            </p:sp>
          </p:grpSp>
        </p:grpSp>
      </p:grpSp>
      <p:grpSp>
        <p:nvGrpSpPr>
          <p:cNvPr id="938" name="Google Shape;938;p39"/>
          <p:cNvGrpSpPr/>
          <p:nvPr/>
        </p:nvGrpSpPr>
        <p:grpSpPr>
          <a:xfrm>
            <a:off x="330563" y="1355447"/>
            <a:ext cx="2143200" cy="2009928"/>
            <a:chOff x="4948250" y="2357447"/>
            <a:chExt cx="2143200" cy="2009928"/>
          </a:xfrm>
        </p:grpSpPr>
        <p:sp>
          <p:nvSpPr>
            <p:cNvPr id="939" name="Google Shape;939;p39"/>
            <p:cNvSpPr txBox="1"/>
            <p:nvPr/>
          </p:nvSpPr>
          <p:spPr>
            <a:xfrm>
              <a:off x="4948250" y="3967175"/>
              <a:ext cx="214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Emiley Eloe-Fadrosh</a:t>
              </a:r>
              <a:endParaRPr/>
            </a:p>
          </p:txBody>
        </p:sp>
        <p:pic>
          <p:nvPicPr>
            <p:cNvPr id="940" name="Google Shape;940;p39"/>
            <p:cNvPicPr preferRelativeResize="0"/>
            <p:nvPr/>
          </p:nvPicPr>
          <p:blipFill>
            <a:blip r:embed="rId7">
              <a:alphaModFix/>
            </a:blip>
            <a:stretch>
              <a:fillRect/>
            </a:stretch>
          </p:blipFill>
          <p:spPr>
            <a:xfrm>
              <a:off x="5024447" y="2357447"/>
              <a:ext cx="1657325" cy="1657325"/>
            </a:xfrm>
            <a:prstGeom prst="rect">
              <a:avLst/>
            </a:prstGeom>
            <a:noFill/>
            <a:ln>
              <a:noFill/>
            </a:ln>
          </p:spPr>
        </p:pic>
      </p:grpSp>
      <p:grpSp>
        <p:nvGrpSpPr>
          <p:cNvPr id="941" name="Google Shape;941;p39"/>
          <p:cNvGrpSpPr/>
          <p:nvPr/>
        </p:nvGrpSpPr>
        <p:grpSpPr>
          <a:xfrm>
            <a:off x="423050" y="3355862"/>
            <a:ext cx="1509025" cy="2162325"/>
            <a:chOff x="7390075" y="2738450"/>
            <a:chExt cx="1509025" cy="2162325"/>
          </a:xfrm>
        </p:grpSpPr>
        <p:pic>
          <p:nvPicPr>
            <p:cNvPr id="942" name="Google Shape;942;p39"/>
            <p:cNvPicPr preferRelativeResize="0"/>
            <p:nvPr/>
          </p:nvPicPr>
          <p:blipFill rotWithShape="1">
            <a:blip r:embed="rId8">
              <a:alphaModFix/>
            </a:blip>
            <a:srcRect b="14273" l="0" r="0" t="0"/>
            <a:stretch/>
          </p:blipFill>
          <p:spPr>
            <a:xfrm>
              <a:off x="7390075" y="2738450"/>
              <a:ext cx="1509025" cy="1837300"/>
            </a:xfrm>
            <a:prstGeom prst="rect">
              <a:avLst/>
            </a:prstGeom>
            <a:noFill/>
            <a:ln>
              <a:noFill/>
            </a:ln>
          </p:spPr>
        </p:pic>
        <p:sp>
          <p:nvSpPr>
            <p:cNvPr id="943" name="Google Shape;943;p39"/>
            <p:cNvSpPr txBox="1"/>
            <p:nvPr/>
          </p:nvSpPr>
          <p:spPr>
            <a:xfrm>
              <a:off x="7390075" y="4500575"/>
              <a:ext cx="150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Simon Roux</a:t>
              </a:r>
              <a:endParaRPr/>
            </a:p>
          </p:txBody>
        </p:sp>
      </p:grpSp>
      <p:grpSp>
        <p:nvGrpSpPr>
          <p:cNvPr id="944" name="Google Shape;944;p39"/>
          <p:cNvGrpSpPr/>
          <p:nvPr/>
        </p:nvGrpSpPr>
        <p:grpSpPr>
          <a:xfrm>
            <a:off x="6924575" y="1355447"/>
            <a:ext cx="4840276" cy="4096751"/>
            <a:chOff x="6012275" y="1822450"/>
            <a:chExt cx="4840276" cy="4096751"/>
          </a:xfrm>
        </p:grpSpPr>
        <p:pic>
          <p:nvPicPr>
            <p:cNvPr id="945" name="Google Shape;945;p39"/>
            <p:cNvPicPr preferRelativeResize="0"/>
            <p:nvPr/>
          </p:nvPicPr>
          <p:blipFill>
            <a:blip r:embed="rId9">
              <a:alphaModFix/>
            </a:blip>
            <a:stretch>
              <a:fillRect/>
            </a:stretch>
          </p:blipFill>
          <p:spPr>
            <a:xfrm>
              <a:off x="6012275" y="1822450"/>
              <a:ext cx="4840276" cy="4096751"/>
            </a:xfrm>
            <a:prstGeom prst="rect">
              <a:avLst/>
            </a:prstGeom>
            <a:noFill/>
            <a:ln>
              <a:noFill/>
            </a:ln>
          </p:spPr>
        </p:pic>
        <p:sp>
          <p:nvSpPr>
            <p:cNvPr id="946" name="Google Shape;946;p39"/>
            <p:cNvSpPr txBox="1"/>
            <p:nvPr/>
          </p:nvSpPr>
          <p:spPr>
            <a:xfrm>
              <a:off x="6738625" y="2047775"/>
              <a:ext cx="917100" cy="8313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4F81BD"/>
                  </a:solidFill>
                </a:rPr>
                <a:t>IF ≤ 8</a:t>
              </a:r>
              <a:endParaRPr>
                <a:solidFill>
                  <a:srgbClr val="4F81BD"/>
                </a:solidFill>
              </a:endParaRPr>
            </a:p>
            <a:p>
              <a:pPr indent="0" lvl="0" marL="0" rtl="0" algn="l">
                <a:spcBef>
                  <a:spcPts val="0"/>
                </a:spcBef>
                <a:spcAft>
                  <a:spcPts val="0"/>
                </a:spcAft>
                <a:buNone/>
              </a:pPr>
              <a:r>
                <a:rPr lang="en-US">
                  <a:solidFill>
                    <a:srgbClr val="8FC524"/>
                  </a:solidFill>
                </a:rPr>
                <a:t>IF 8-25</a:t>
              </a:r>
              <a:endParaRPr>
                <a:solidFill>
                  <a:srgbClr val="8FC524"/>
                </a:solidFill>
              </a:endParaRPr>
            </a:p>
            <a:p>
              <a:pPr indent="0" lvl="0" marL="0" rtl="0" algn="l">
                <a:spcBef>
                  <a:spcPts val="0"/>
                </a:spcBef>
                <a:spcAft>
                  <a:spcPts val="0"/>
                </a:spcAft>
                <a:buNone/>
              </a:pPr>
              <a:r>
                <a:rPr lang="en-US">
                  <a:solidFill>
                    <a:srgbClr val="C00000"/>
                  </a:solidFill>
                </a:rPr>
                <a:t>IF ≥ 25</a:t>
              </a:r>
              <a:r>
                <a:rPr lang="en-US"/>
                <a:t> </a:t>
              </a:r>
              <a:endParaRPr/>
            </a:p>
          </p:txBody>
        </p:sp>
      </p:grpSp>
      <p:sp>
        <p:nvSpPr>
          <p:cNvPr id="947" name="Google Shape;947;p39"/>
          <p:cNvSpPr txBox="1"/>
          <p:nvPr/>
        </p:nvSpPr>
        <p:spPr>
          <a:xfrm>
            <a:off x="308475" y="949525"/>
            <a:ext cx="179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t>People</a:t>
            </a:r>
            <a:endParaRPr b="1" sz="1600"/>
          </a:p>
        </p:txBody>
      </p:sp>
      <p:sp>
        <p:nvSpPr>
          <p:cNvPr id="948" name="Google Shape;948;p39"/>
          <p:cNvSpPr txBox="1"/>
          <p:nvPr/>
        </p:nvSpPr>
        <p:spPr>
          <a:xfrm>
            <a:off x="2823075" y="949525"/>
            <a:ext cx="179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t>Research areas</a:t>
            </a:r>
            <a:endParaRPr b="1" sz="1600"/>
          </a:p>
        </p:txBody>
      </p:sp>
      <p:sp>
        <p:nvSpPr>
          <p:cNvPr id="949" name="Google Shape;949;p39"/>
          <p:cNvSpPr txBox="1"/>
          <p:nvPr/>
        </p:nvSpPr>
        <p:spPr>
          <a:xfrm>
            <a:off x="7090275" y="949525"/>
            <a:ext cx="179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t>Publications</a:t>
            </a:r>
            <a:endParaRPr b="1" sz="1600"/>
          </a:p>
        </p:txBody>
      </p:sp>
      <p:sp>
        <p:nvSpPr>
          <p:cNvPr id="950" name="Google Shape;950;p39"/>
          <p:cNvSpPr txBox="1"/>
          <p:nvPr/>
        </p:nvSpPr>
        <p:spPr>
          <a:xfrm>
            <a:off x="426275" y="5726000"/>
            <a:ext cx="123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(et al.)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id="955" name="Google Shape;955;p40"/>
          <p:cNvPicPr preferRelativeResize="0"/>
          <p:nvPr/>
        </p:nvPicPr>
        <p:blipFill>
          <a:blip r:embed="rId3">
            <a:alphaModFix/>
          </a:blip>
          <a:stretch>
            <a:fillRect/>
          </a:stretch>
        </p:blipFill>
        <p:spPr>
          <a:xfrm>
            <a:off x="152400" y="879716"/>
            <a:ext cx="11847373" cy="5773285"/>
          </a:xfrm>
          <a:prstGeom prst="rect">
            <a:avLst/>
          </a:prstGeom>
          <a:noFill/>
          <a:ln>
            <a:noFill/>
          </a:ln>
        </p:spPr>
      </p:pic>
      <p:sp>
        <p:nvSpPr>
          <p:cNvPr id="956" name="Google Shape;956;p40"/>
          <p:cNvSpPr txBox="1"/>
          <p:nvPr>
            <p:ph type="title"/>
          </p:nvPr>
        </p:nvSpPr>
        <p:spPr>
          <a:xfrm>
            <a:off x="0" y="3174"/>
            <a:ext cx="10058400" cy="800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Arial"/>
              <a:buNone/>
            </a:pPr>
            <a:r>
              <a:rPr lang="en-US"/>
              <a:t>Function-driven metagenomics</a:t>
            </a:r>
            <a:endParaRPr/>
          </a:p>
        </p:txBody>
      </p:sp>
      <p:sp>
        <p:nvSpPr>
          <p:cNvPr id="957" name="Google Shape;957;p40"/>
          <p:cNvSpPr/>
          <p:nvPr/>
        </p:nvSpPr>
        <p:spPr>
          <a:xfrm>
            <a:off x="7262123" y="849556"/>
            <a:ext cx="147000" cy="97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8" name="Google Shape;958;p40"/>
          <p:cNvSpPr/>
          <p:nvPr/>
        </p:nvSpPr>
        <p:spPr>
          <a:xfrm>
            <a:off x="7175082" y="1925917"/>
            <a:ext cx="121800" cy="81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9" name="Google Shape;959;p40"/>
          <p:cNvSpPr/>
          <p:nvPr/>
        </p:nvSpPr>
        <p:spPr>
          <a:xfrm>
            <a:off x="7259610" y="2600171"/>
            <a:ext cx="123300" cy="29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60" name="Google Shape;960;p40"/>
          <p:cNvGrpSpPr/>
          <p:nvPr/>
        </p:nvGrpSpPr>
        <p:grpSpPr>
          <a:xfrm>
            <a:off x="1614975" y="2545800"/>
            <a:ext cx="5748000" cy="3397500"/>
            <a:chOff x="1614975" y="2545800"/>
            <a:chExt cx="5748000" cy="3397500"/>
          </a:xfrm>
        </p:grpSpPr>
        <p:sp>
          <p:nvSpPr>
            <p:cNvPr id="961" name="Google Shape;961;p40"/>
            <p:cNvSpPr/>
            <p:nvPr/>
          </p:nvSpPr>
          <p:spPr>
            <a:xfrm>
              <a:off x="2774175" y="3654000"/>
              <a:ext cx="3429600" cy="2289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0"/>
            <p:cNvSpPr txBox="1"/>
            <p:nvPr/>
          </p:nvSpPr>
          <p:spPr>
            <a:xfrm>
              <a:off x="1614975" y="2545800"/>
              <a:ext cx="5748000" cy="1416000"/>
            </a:xfrm>
            <a:prstGeom prst="rect">
              <a:avLst/>
            </a:prstGeom>
            <a:solidFill>
              <a:schemeClr val="lt1"/>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355600" lvl="0" marL="342900" rtl="0" algn="l">
                <a:spcBef>
                  <a:spcPts val="0"/>
                </a:spcBef>
                <a:spcAft>
                  <a:spcPts val="0"/>
                </a:spcAft>
                <a:buSzPts val="2000"/>
                <a:buChar char="●"/>
              </a:pPr>
              <a:r>
                <a:rPr lang="en-US" sz="2000"/>
                <a:t>MetaHipMer for coassembly of SIP fractions</a:t>
              </a:r>
              <a:endParaRPr sz="2000"/>
            </a:p>
            <a:p>
              <a:pPr indent="-355600" lvl="0" marL="342900" rtl="0" algn="l">
                <a:spcBef>
                  <a:spcPts val="0"/>
                </a:spcBef>
                <a:spcAft>
                  <a:spcPts val="0"/>
                </a:spcAft>
                <a:buSzPts val="2000"/>
                <a:buChar char="●"/>
              </a:pPr>
              <a:r>
                <a:rPr lang="en-US" sz="2000"/>
                <a:t>Binning using differential abundance from mapped SIP fractions for improved genome recovery</a:t>
              </a:r>
              <a:endParaRPr sz="20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41"/>
          <p:cNvSpPr txBox="1"/>
          <p:nvPr>
            <p:ph type="title"/>
          </p:nvPr>
        </p:nvSpPr>
        <p:spPr>
          <a:xfrm>
            <a:off x="0" y="3174"/>
            <a:ext cx="10058400" cy="800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Arial"/>
              <a:buNone/>
            </a:pPr>
            <a:r>
              <a:rPr lang="en-US"/>
              <a:t>Long-term ecological &amp; evolutionary processes</a:t>
            </a:r>
            <a:endParaRPr/>
          </a:p>
        </p:txBody>
      </p:sp>
      <p:sp>
        <p:nvSpPr>
          <p:cNvPr id="968" name="Google Shape;968;p41"/>
          <p:cNvSpPr txBox="1"/>
          <p:nvPr/>
        </p:nvSpPr>
        <p:spPr>
          <a:xfrm>
            <a:off x="158650" y="4557350"/>
            <a:ext cx="5788200" cy="441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en-US" sz="1800">
                <a:solidFill>
                  <a:schemeClr val="dk1"/>
                </a:solidFill>
              </a:rPr>
              <a:t>C</a:t>
            </a:r>
            <a:r>
              <a:rPr lang="en-US" sz="1800">
                <a:solidFill>
                  <a:schemeClr val="dk1"/>
                </a:solidFill>
              </a:rPr>
              <a:t>oassembly of Lake Mendota metagenomes</a:t>
            </a:r>
            <a:endParaRPr/>
          </a:p>
        </p:txBody>
      </p:sp>
      <p:sp>
        <p:nvSpPr>
          <p:cNvPr id="969" name="Google Shape;969;p41"/>
          <p:cNvSpPr/>
          <p:nvPr/>
        </p:nvSpPr>
        <p:spPr>
          <a:xfrm>
            <a:off x="7339600" y="2340115"/>
            <a:ext cx="164700" cy="178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70" name="Google Shape;970;p41"/>
          <p:cNvGrpSpPr/>
          <p:nvPr/>
        </p:nvGrpSpPr>
        <p:grpSpPr>
          <a:xfrm>
            <a:off x="133621" y="1439285"/>
            <a:ext cx="1337291" cy="1745950"/>
            <a:chOff x="6769019" y="1003110"/>
            <a:chExt cx="2385890" cy="3114986"/>
          </a:xfrm>
        </p:grpSpPr>
        <p:grpSp>
          <p:nvGrpSpPr>
            <p:cNvPr id="971" name="Google Shape;971;p41"/>
            <p:cNvGrpSpPr/>
            <p:nvPr/>
          </p:nvGrpSpPr>
          <p:grpSpPr>
            <a:xfrm>
              <a:off x="6769019" y="1003110"/>
              <a:ext cx="2385890" cy="3114986"/>
              <a:chOff x="6763817" y="1966082"/>
              <a:chExt cx="2385890" cy="3114986"/>
            </a:xfrm>
          </p:grpSpPr>
          <p:grpSp>
            <p:nvGrpSpPr>
              <p:cNvPr id="972" name="Google Shape;972;p41"/>
              <p:cNvGrpSpPr/>
              <p:nvPr/>
            </p:nvGrpSpPr>
            <p:grpSpPr>
              <a:xfrm>
                <a:off x="6763817" y="1966082"/>
                <a:ext cx="2385890" cy="3114986"/>
                <a:chOff x="5877320" y="2092108"/>
                <a:chExt cx="2896200" cy="1704880"/>
              </a:xfrm>
            </p:grpSpPr>
            <p:sp>
              <p:nvSpPr>
                <p:cNvPr id="973" name="Google Shape;973;p41"/>
                <p:cNvSpPr/>
                <p:nvPr/>
              </p:nvSpPr>
              <p:spPr>
                <a:xfrm>
                  <a:off x="6029270" y="2116388"/>
                  <a:ext cx="2577900" cy="1680600"/>
                </a:xfrm>
                <a:prstGeom prst="roundRect">
                  <a:avLst>
                    <a:gd fmla="val 16667" name="adj"/>
                  </a:avLst>
                </a:prstGeom>
                <a:solidFill>
                  <a:schemeClr val="accent4"/>
                </a:solidFill>
                <a:ln cap="flat" cmpd="sng" w="38100">
                  <a:solidFill>
                    <a:srgbClr val="9961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Arial"/>
                    <a:ea typeface="Arial"/>
                    <a:cs typeface="Arial"/>
                    <a:sym typeface="Arial"/>
                  </a:endParaRPr>
                </a:p>
              </p:txBody>
            </p:sp>
            <p:sp>
              <p:nvSpPr>
                <p:cNvPr id="974" name="Google Shape;974;p41"/>
                <p:cNvSpPr txBox="1"/>
                <p:nvPr/>
              </p:nvSpPr>
              <p:spPr>
                <a:xfrm>
                  <a:off x="5877320" y="2092108"/>
                  <a:ext cx="2896200" cy="63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Macro-scale Microbial Ecology</a:t>
                  </a:r>
                  <a:endParaRPr/>
                </a:p>
              </p:txBody>
            </p:sp>
          </p:grpSp>
          <p:grpSp>
            <p:nvGrpSpPr>
              <p:cNvPr id="975" name="Google Shape;975;p41"/>
              <p:cNvGrpSpPr/>
              <p:nvPr/>
            </p:nvGrpSpPr>
            <p:grpSpPr>
              <a:xfrm>
                <a:off x="7005250" y="3029677"/>
                <a:ext cx="1884785" cy="1854300"/>
                <a:chOff x="6987488" y="3029677"/>
                <a:chExt cx="1884785" cy="1854300"/>
              </a:xfrm>
            </p:grpSpPr>
            <p:sp>
              <p:nvSpPr>
                <p:cNvPr id="976" name="Google Shape;976;p41"/>
                <p:cNvSpPr/>
                <p:nvPr/>
              </p:nvSpPr>
              <p:spPr>
                <a:xfrm>
                  <a:off x="6987488" y="3029677"/>
                  <a:ext cx="1884600" cy="185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Arial"/>
                    <a:ea typeface="Arial"/>
                    <a:cs typeface="Arial"/>
                    <a:sym typeface="Arial"/>
                  </a:endParaRPr>
                </a:p>
              </p:txBody>
            </p:sp>
            <p:grpSp>
              <p:nvGrpSpPr>
                <p:cNvPr id="977" name="Google Shape;977;p41"/>
                <p:cNvGrpSpPr/>
                <p:nvPr/>
              </p:nvGrpSpPr>
              <p:grpSpPr>
                <a:xfrm>
                  <a:off x="6987594" y="3232145"/>
                  <a:ext cx="1884680" cy="1206551"/>
                  <a:chOff x="2882900" y="2628900"/>
                  <a:chExt cx="3365500" cy="1600200"/>
                </a:xfrm>
              </p:grpSpPr>
              <p:pic>
                <p:nvPicPr>
                  <p:cNvPr id="978" name="Google Shape;978;p41"/>
                  <p:cNvPicPr preferRelativeResize="0"/>
                  <p:nvPr/>
                </p:nvPicPr>
                <p:blipFill rotWithShape="1">
                  <a:blip r:embed="rId3">
                    <a:alphaModFix/>
                  </a:blip>
                  <a:srcRect b="0" l="0" r="0" t="0"/>
                  <a:stretch/>
                </p:blipFill>
                <p:spPr>
                  <a:xfrm>
                    <a:off x="2882900" y="2628900"/>
                    <a:ext cx="3365500" cy="1600200"/>
                  </a:xfrm>
                  <a:prstGeom prst="rect">
                    <a:avLst/>
                  </a:prstGeom>
                  <a:noFill/>
                  <a:ln>
                    <a:noFill/>
                  </a:ln>
                </p:spPr>
              </p:pic>
              <p:sp>
                <p:nvSpPr>
                  <p:cNvPr id="979" name="Google Shape;979;p41"/>
                  <p:cNvSpPr/>
                  <p:nvPr/>
                </p:nvSpPr>
                <p:spPr>
                  <a:xfrm>
                    <a:off x="3912901" y="2628900"/>
                    <a:ext cx="945900" cy="51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rgbClr val="FFFFFF"/>
                      </a:solidFill>
                      <a:latin typeface="Arial"/>
                      <a:ea typeface="Arial"/>
                      <a:cs typeface="Arial"/>
                      <a:sym typeface="Arial"/>
                    </a:endParaRPr>
                  </a:p>
                </p:txBody>
              </p:sp>
            </p:grpSp>
          </p:grpSp>
        </p:grpSp>
        <p:pic>
          <p:nvPicPr>
            <p:cNvPr id="980" name="Google Shape;980;p41"/>
            <p:cNvPicPr preferRelativeResize="0"/>
            <p:nvPr/>
          </p:nvPicPr>
          <p:blipFill rotWithShape="1">
            <a:blip r:embed="rId4">
              <a:alphaModFix/>
            </a:blip>
            <a:srcRect b="0" l="0" r="0" t="0"/>
            <a:stretch/>
          </p:blipFill>
          <p:spPr>
            <a:xfrm>
              <a:off x="7010453" y="2062233"/>
              <a:ext cx="1884556" cy="1884558"/>
            </a:xfrm>
            <a:prstGeom prst="rect">
              <a:avLst/>
            </a:prstGeom>
            <a:noFill/>
            <a:ln>
              <a:noFill/>
            </a:ln>
          </p:spPr>
        </p:pic>
      </p:grpSp>
      <p:grpSp>
        <p:nvGrpSpPr>
          <p:cNvPr id="981" name="Google Shape;981;p41"/>
          <p:cNvGrpSpPr/>
          <p:nvPr/>
        </p:nvGrpSpPr>
        <p:grpSpPr>
          <a:xfrm>
            <a:off x="6253425" y="5018990"/>
            <a:ext cx="1494600" cy="1733460"/>
            <a:chOff x="309825" y="5018990"/>
            <a:chExt cx="1494600" cy="1733460"/>
          </a:xfrm>
        </p:grpSpPr>
        <p:sp>
          <p:nvSpPr>
            <p:cNvPr id="982" name="Google Shape;982;p41"/>
            <p:cNvSpPr txBox="1"/>
            <p:nvPr/>
          </p:nvSpPr>
          <p:spPr>
            <a:xfrm>
              <a:off x="309825" y="6444650"/>
              <a:ext cx="1494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Neha Varghese</a:t>
              </a:r>
              <a:endParaRPr/>
            </a:p>
          </p:txBody>
        </p:sp>
        <p:pic>
          <p:nvPicPr>
            <p:cNvPr descr="Neha Varghese" id="983" name="Google Shape;983;p41"/>
            <p:cNvPicPr preferRelativeResize="0"/>
            <p:nvPr/>
          </p:nvPicPr>
          <p:blipFill rotWithShape="1">
            <a:blip r:embed="rId5">
              <a:alphaModFix/>
            </a:blip>
            <a:srcRect b="0" l="0" r="0" t="0"/>
            <a:stretch/>
          </p:blipFill>
          <p:spPr>
            <a:xfrm>
              <a:off x="386025" y="5018990"/>
              <a:ext cx="1149735" cy="1425671"/>
            </a:xfrm>
            <a:prstGeom prst="rect">
              <a:avLst/>
            </a:prstGeom>
            <a:noFill/>
            <a:ln cap="flat" cmpd="sng" w="9525">
              <a:solidFill>
                <a:schemeClr val="dk1"/>
              </a:solidFill>
              <a:prstDash val="solid"/>
              <a:round/>
              <a:headEnd len="sm" w="sm" type="none"/>
              <a:tailEnd len="sm" w="sm" type="none"/>
            </a:ln>
          </p:spPr>
        </p:pic>
      </p:grpSp>
      <p:grpSp>
        <p:nvGrpSpPr>
          <p:cNvPr id="984" name="Google Shape;984;p41"/>
          <p:cNvGrpSpPr/>
          <p:nvPr/>
        </p:nvGrpSpPr>
        <p:grpSpPr>
          <a:xfrm>
            <a:off x="7775908" y="5013742"/>
            <a:ext cx="1914300" cy="1738699"/>
            <a:chOff x="2060908" y="5013742"/>
            <a:chExt cx="1914300" cy="1738699"/>
          </a:xfrm>
        </p:grpSpPr>
        <p:sp>
          <p:nvSpPr>
            <p:cNvPr id="985" name="Google Shape;985;p41"/>
            <p:cNvSpPr txBox="1"/>
            <p:nvPr/>
          </p:nvSpPr>
          <p:spPr>
            <a:xfrm>
              <a:off x="2060908" y="6444640"/>
              <a:ext cx="1914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Robin Rohwer</a:t>
              </a:r>
              <a:endParaRPr sz="1400">
                <a:solidFill>
                  <a:schemeClr val="dk1"/>
                </a:solidFill>
                <a:latin typeface="Arial"/>
                <a:ea typeface="Arial"/>
                <a:cs typeface="Arial"/>
                <a:sym typeface="Arial"/>
              </a:endParaRPr>
            </a:p>
          </p:txBody>
        </p:sp>
        <p:pic>
          <p:nvPicPr>
            <p:cNvPr descr="Robin Rohwer (@RobinRohwer) | Twitter" id="986" name="Google Shape;986;p41"/>
            <p:cNvPicPr preferRelativeResize="0"/>
            <p:nvPr/>
          </p:nvPicPr>
          <p:blipFill rotWithShape="1">
            <a:blip r:embed="rId6">
              <a:alphaModFix/>
            </a:blip>
            <a:srcRect b="0" l="5794" r="11314" t="0"/>
            <a:stretch/>
          </p:blipFill>
          <p:spPr>
            <a:xfrm>
              <a:off x="2145206" y="5013742"/>
              <a:ext cx="1190439" cy="1436159"/>
            </a:xfrm>
            <a:prstGeom prst="rect">
              <a:avLst/>
            </a:prstGeom>
            <a:noFill/>
            <a:ln>
              <a:noFill/>
            </a:ln>
          </p:spPr>
        </p:pic>
      </p:grpSp>
      <p:grpSp>
        <p:nvGrpSpPr>
          <p:cNvPr id="987" name="Google Shape;987;p41"/>
          <p:cNvGrpSpPr/>
          <p:nvPr/>
        </p:nvGrpSpPr>
        <p:grpSpPr>
          <a:xfrm>
            <a:off x="215958" y="5013745"/>
            <a:ext cx="1914300" cy="1765791"/>
            <a:chOff x="5202233" y="5047370"/>
            <a:chExt cx="1914300" cy="1765791"/>
          </a:xfrm>
        </p:grpSpPr>
        <p:sp>
          <p:nvSpPr>
            <p:cNvPr id="988" name="Google Shape;988;p41"/>
            <p:cNvSpPr txBox="1"/>
            <p:nvPr/>
          </p:nvSpPr>
          <p:spPr>
            <a:xfrm>
              <a:off x="5202233" y="6505361"/>
              <a:ext cx="1914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rPr>
                <a:t>Alicia Clum</a:t>
              </a:r>
              <a:endParaRPr/>
            </a:p>
          </p:txBody>
        </p:sp>
        <p:pic>
          <p:nvPicPr>
            <p:cNvPr id="989" name="Google Shape;989;p41"/>
            <p:cNvPicPr preferRelativeResize="0"/>
            <p:nvPr/>
          </p:nvPicPr>
          <p:blipFill>
            <a:blip r:embed="rId7">
              <a:alphaModFix/>
            </a:blip>
            <a:stretch>
              <a:fillRect/>
            </a:stretch>
          </p:blipFill>
          <p:spPr>
            <a:xfrm>
              <a:off x="5204413" y="5047370"/>
              <a:ext cx="1300333" cy="1427402"/>
            </a:xfrm>
            <a:prstGeom prst="rect">
              <a:avLst/>
            </a:prstGeom>
            <a:noFill/>
            <a:ln>
              <a:noFill/>
            </a:ln>
          </p:spPr>
        </p:pic>
      </p:grpSp>
      <p:grpSp>
        <p:nvGrpSpPr>
          <p:cNvPr id="990" name="Google Shape;990;p41"/>
          <p:cNvGrpSpPr/>
          <p:nvPr/>
        </p:nvGrpSpPr>
        <p:grpSpPr>
          <a:xfrm>
            <a:off x="1842268" y="5013745"/>
            <a:ext cx="1914300" cy="1765791"/>
            <a:chOff x="6562936" y="5047370"/>
            <a:chExt cx="1914300" cy="1765791"/>
          </a:xfrm>
        </p:grpSpPr>
        <p:sp>
          <p:nvSpPr>
            <p:cNvPr id="991" name="Google Shape;991;p41"/>
            <p:cNvSpPr txBox="1"/>
            <p:nvPr/>
          </p:nvSpPr>
          <p:spPr>
            <a:xfrm>
              <a:off x="6562936" y="6505361"/>
              <a:ext cx="1914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rPr>
                <a:t>Robert Riley</a:t>
              </a:r>
              <a:endParaRPr/>
            </a:p>
          </p:txBody>
        </p:sp>
        <p:pic>
          <p:nvPicPr>
            <p:cNvPr id="992" name="Google Shape;992;p41"/>
            <p:cNvPicPr preferRelativeResize="0"/>
            <p:nvPr/>
          </p:nvPicPr>
          <p:blipFill>
            <a:blip r:embed="rId8">
              <a:alphaModFix/>
            </a:blip>
            <a:stretch>
              <a:fillRect/>
            </a:stretch>
          </p:blipFill>
          <p:spPr>
            <a:xfrm>
              <a:off x="6562936" y="5047370"/>
              <a:ext cx="1300334" cy="1427403"/>
            </a:xfrm>
            <a:prstGeom prst="rect">
              <a:avLst/>
            </a:prstGeom>
            <a:noFill/>
            <a:ln>
              <a:noFill/>
            </a:ln>
          </p:spPr>
        </p:pic>
      </p:grpSp>
      <p:grpSp>
        <p:nvGrpSpPr>
          <p:cNvPr id="993" name="Google Shape;993;p41"/>
          <p:cNvGrpSpPr/>
          <p:nvPr/>
        </p:nvGrpSpPr>
        <p:grpSpPr>
          <a:xfrm>
            <a:off x="3468579" y="5004973"/>
            <a:ext cx="1914300" cy="1774563"/>
            <a:chOff x="7921454" y="5038598"/>
            <a:chExt cx="1914300" cy="1774563"/>
          </a:xfrm>
        </p:grpSpPr>
        <p:sp>
          <p:nvSpPr>
            <p:cNvPr id="994" name="Google Shape;994;p41"/>
            <p:cNvSpPr txBox="1"/>
            <p:nvPr/>
          </p:nvSpPr>
          <p:spPr>
            <a:xfrm>
              <a:off x="7921454" y="6505361"/>
              <a:ext cx="1914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rPr>
                <a:t>Rob Egan</a:t>
              </a:r>
              <a:endParaRPr/>
            </a:p>
          </p:txBody>
        </p:sp>
        <p:pic>
          <p:nvPicPr>
            <p:cNvPr id="995" name="Google Shape;995;p41"/>
            <p:cNvPicPr preferRelativeResize="0"/>
            <p:nvPr/>
          </p:nvPicPr>
          <p:blipFill>
            <a:blip r:embed="rId9">
              <a:alphaModFix/>
            </a:blip>
            <a:stretch>
              <a:fillRect/>
            </a:stretch>
          </p:blipFill>
          <p:spPr>
            <a:xfrm>
              <a:off x="7921454" y="5038598"/>
              <a:ext cx="1300334" cy="1427422"/>
            </a:xfrm>
            <a:prstGeom prst="rect">
              <a:avLst/>
            </a:prstGeom>
            <a:noFill/>
            <a:ln>
              <a:noFill/>
            </a:ln>
          </p:spPr>
        </p:pic>
      </p:grpSp>
      <p:sp>
        <p:nvSpPr>
          <p:cNvPr id="996" name="Google Shape;996;p41"/>
          <p:cNvSpPr txBox="1"/>
          <p:nvPr/>
        </p:nvSpPr>
        <p:spPr>
          <a:xfrm>
            <a:off x="6187825" y="4600350"/>
            <a:ext cx="4685100" cy="4896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en-US" sz="1800">
                <a:solidFill>
                  <a:schemeClr val="dk1"/>
                </a:solidFill>
              </a:rPr>
              <a:t>C</a:t>
            </a:r>
            <a:r>
              <a:rPr lang="en-US" sz="1800">
                <a:solidFill>
                  <a:schemeClr val="dk1"/>
                </a:solidFill>
              </a:rPr>
              <a:t>oassembly binning pipeline</a:t>
            </a:r>
            <a:endParaRPr/>
          </a:p>
        </p:txBody>
      </p:sp>
      <p:pic>
        <p:nvPicPr>
          <p:cNvPr id="997" name="Google Shape;997;p41"/>
          <p:cNvPicPr preferRelativeResize="0"/>
          <p:nvPr/>
        </p:nvPicPr>
        <p:blipFill>
          <a:blip r:embed="rId10">
            <a:alphaModFix/>
          </a:blip>
          <a:stretch>
            <a:fillRect/>
          </a:stretch>
        </p:blipFill>
        <p:spPr>
          <a:xfrm>
            <a:off x="6105725" y="1301200"/>
            <a:ext cx="6100499" cy="3269269"/>
          </a:xfrm>
          <a:prstGeom prst="rect">
            <a:avLst/>
          </a:prstGeom>
          <a:noFill/>
          <a:ln>
            <a:noFill/>
          </a:ln>
        </p:spPr>
      </p:pic>
      <p:pic>
        <p:nvPicPr>
          <p:cNvPr id="998" name="Google Shape;998;p41"/>
          <p:cNvPicPr preferRelativeResize="0"/>
          <p:nvPr/>
        </p:nvPicPr>
        <p:blipFill>
          <a:blip r:embed="rId11">
            <a:alphaModFix/>
          </a:blip>
          <a:stretch>
            <a:fillRect/>
          </a:stretch>
        </p:blipFill>
        <p:spPr>
          <a:xfrm>
            <a:off x="1784426" y="1301200"/>
            <a:ext cx="4229401" cy="3148235"/>
          </a:xfrm>
          <a:prstGeom prst="rect">
            <a:avLst/>
          </a:prstGeom>
          <a:noFill/>
          <a:ln>
            <a:noFill/>
          </a:ln>
        </p:spPr>
      </p:pic>
      <p:sp>
        <p:nvSpPr>
          <p:cNvPr id="999" name="Google Shape;999;p41"/>
          <p:cNvSpPr txBox="1"/>
          <p:nvPr/>
        </p:nvSpPr>
        <p:spPr>
          <a:xfrm>
            <a:off x="1879275" y="811075"/>
            <a:ext cx="5920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t>Lake Mendota time series metagenomes (25 TB)</a:t>
            </a:r>
            <a:endParaRPr b="1" sz="1700"/>
          </a:p>
        </p:txBody>
      </p:sp>
      <p:sp>
        <p:nvSpPr>
          <p:cNvPr id="1000" name="Google Shape;1000;p41"/>
          <p:cNvSpPr/>
          <p:nvPr/>
        </p:nvSpPr>
        <p:spPr>
          <a:xfrm rot="10800000">
            <a:off x="5868675" y="2518625"/>
            <a:ext cx="341400" cy="204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1000"/>
                                        <p:tgtEl>
                                          <p:spTgt spid="1000"/>
                                        </p:tgtEl>
                                      </p:cBhvr>
                                    </p:animEffect>
                                  </p:childTnLst>
                                </p:cTn>
                              </p:par>
                              <p:par>
                                <p:cTn fill="hold" nodeType="with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1000"/>
                                        <p:tgtEl>
                                          <p:spTgt spid="9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id="1006" name="Google Shape;1006;p42"/>
          <p:cNvPicPr preferRelativeResize="0"/>
          <p:nvPr/>
        </p:nvPicPr>
        <p:blipFill>
          <a:blip r:embed="rId3">
            <a:alphaModFix/>
          </a:blip>
          <a:stretch>
            <a:fillRect/>
          </a:stretch>
        </p:blipFill>
        <p:spPr>
          <a:xfrm>
            <a:off x="8462849" y="1315075"/>
            <a:ext cx="2665600" cy="800100"/>
          </a:xfrm>
          <a:prstGeom prst="rect">
            <a:avLst/>
          </a:prstGeom>
          <a:noFill/>
          <a:ln>
            <a:noFill/>
          </a:ln>
        </p:spPr>
      </p:pic>
      <p:sp>
        <p:nvSpPr>
          <p:cNvPr id="1007" name="Google Shape;1007;p42"/>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Long-read metagenomics of soil communities reveals phylum-specific secondary metabolite dynamics</a:t>
            </a:r>
            <a:endParaRPr/>
          </a:p>
        </p:txBody>
      </p:sp>
      <p:sp>
        <p:nvSpPr>
          <p:cNvPr id="1008" name="Google Shape;1008;p42"/>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09" name="Google Shape;1009;p42"/>
          <p:cNvPicPr preferRelativeResize="0"/>
          <p:nvPr/>
        </p:nvPicPr>
        <p:blipFill>
          <a:blip r:embed="rId4">
            <a:alphaModFix/>
          </a:blip>
          <a:stretch>
            <a:fillRect/>
          </a:stretch>
        </p:blipFill>
        <p:spPr>
          <a:xfrm>
            <a:off x="152400" y="955674"/>
            <a:ext cx="7780029" cy="5749928"/>
          </a:xfrm>
          <a:prstGeom prst="rect">
            <a:avLst/>
          </a:prstGeom>
          <a:noFill/>
          <a:ln>
            <a:noFill/>
          </a:ln>
        </p:spPr>
      </p:pic>
      <p:sp>
        <p:nvSpPr>
          <p:cNvPr id="1010" name="Google Shape;1010;p42"/>
          <p:cNvSpPr txBox="1"/>
          <p:nvPr/>
        </p:nvSpPr>
        <p:spPr>
          <a:xfrm>
            <a:off x="8365575" y="1056475"/>
            <a:ext cx="2934900" cy="303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highlight>
                  <a:srgbClr val="FFFFFF"/>
                </a:highlight>
              </a:rPr>
              <a:t>BGC = </a:t>
            </a:r>
            <a:r>
              <a:rPr lang="en-US" sz="1100">
                <a:highlight>
                  <a:srgbClr val="FFFFFF"/>
                </a:highlight>
              </a:rPr>
              <a:t>biosynthetic gene cluster</a:t>
            </a:r>
            <a:endParaRPr sz="1100">
              <a:highlight>
                <a:srgbClr val="FFFFFF"/>
              </a:highlight>
            </a:endParaRPr>
          </a:p>
          <a:p>
            <a:pPr indent="0" lvl="0" marL="0" rtl="0" algn="l">
              <a:spcBef>
                <a:spcPts val="0"/>
              </a:spcBef>
              <a:spcAft>
                <a:spcPts val="0"/>
              </a:spcAft>
              <a:buNone/>
            </a:pPr>
            <a:r>
              <a:t/>
            </a:r>
            <a:endParaRPr sz="1100">
              <a:highlight>
                <a:srgbClr val="FFFFFF"/>
              </a:highlight>
            </a:endParaRPr>
          </a:p>
          <a:p>
            <a:pPr indent="0" lvl="0" marL="0" rtl="0" algn="l">
              <a:spcBef>
                <a:spcPts val="0"/>
              </a:spcBef>
              <a:spcAft>
                <a:spcPts val="0"/>
              </a:spcAft>
              <a:buNone/>
            </a:pPr>
            <a:r>
              <a:t/>
            </a:r>
            <a:endParaRPr sz="1100">
              <a:highlight>
                <a:srgbClr val="FFFFFF"/>
              </a:highlight>
            </a:endParaRPr>
          </a:p>
          <a:p>
            <a:pPr indent="0" lvl="0" marL="0" rtl="0" algn="l">
              <a:spcBef>
                <a:spcPts val="0"/>
              </a:spcBef>
              <a:spcAft>
                <a:spcPts val="0"/>
              </a:spcAft>
              <a:buNone/>
            </a:pPr>
            <a:r>
              <a:t/>
            </a:r>
            <a:endParaRPr sz="1100">
              <a:highlight>
                <a:srgbClr val="FFFFFF"/>
              </a:highlight>
            </a:endParaRPr>
          </a:p>
          <a:p>
            <a:pPr indent="0" lvl="0" marL="0" rtl="0" algn="l">
              <a:spcBef>
                <a:spcPts val="0"/>
              </a:spcBef>
              <a:spcAft>
                <a:spcPts val="0"/>
              </a:spcAft>
              <a:buNone/>
            </a:pPr>
            <a:r>
              <a:t/>
            </a:r>
            <a:endParaRPr sz="1100">
              <a:highlight>
                <a:srgbClr val="FFFFFF"/>
              </a:highlight>
            </a:endParaRPr>
          </a:p>
          <a:p>
            <a:pPr indent="0" lvl="0" marL="0" rtl="0" algn="l">
              <a:spcBef>
                <a:spcPts val="0"/>
              </a:spcBef>
              <a:spcAft>
                <a:spcPts val="0"/>
              </a:spcAft>
              <a:buNone/>
            </a:pPr>
            <a:r>
              <a:t/>
            </a:r>
            <a:endParaRPr sz="1100">
              <a:highlight>
                <a:srgbClr val="FFFFFF"/>
              </a:highlight>
            </a:endParaRPr>
          </a:p>
          <a:p>
            <a:pPr indent="-298450" lvl="0" marL="457200" rtl="0" algn="l">
              <a:spcBef>
                <a:spcPts val="0"/>
              </a:spcBef>
              <a:spcAft>
                <a:spcPts val="0"/>
              </a:spcAft>
              <a:buSzPts val="1100"/>
              <a:buChar char="●"/>
            </a:pPr>
            <a:r>
              <a:rPr lang="en-US" sz="1100">
                <a:highlight>
                  <a:srgbClr val="FFFFFF"/>
                </a:highlight>
              </a:rPr>
              <a:t>Encode pathways for secondary metabolite production</a:t>
            </a:r>
            <a:endParaRPr sz="1100">
              <a:highlight>
                <a:srgbClr val="FFFFFF"/>
              </a:highlight>
            </a:endParaRPr>
          </a:p>
          <a:p>
            <a:pPr indent="-317500" lvl="0" marL="457200" rtl="0" algn="l">
              <a:spcBef>
                <a:spcPts val="0"/>
              </a:spcBef>
              <a:spcAft>
                <a:spcPts val="0"/>
              </a:spcAft>
              <a:buSzPts val="1400"/>
              <a:buChar char="●"/>
            </a:pPr>
            <a:r>
              <a:rPr lang="en-US" sz="1100">
                <a:highlight>
                  <a:srgbClr val="FFFFFF"/>
                </a:highlight>
              </a:rPr>
              <a:t>Modular, co-localized gene architecture and large size (&gt;10 kbp)</a:t>
            </a:r>
            <a:endParaRPr sz="1100">
              <a:highlight>
                <a:srgbClr val="FFFFFF"/>
              </a:highlight>
            </a:endParaRPr>
          </a:p>
          <a:p>
            <a:pPr indent="-317500" lvl="0" marL="457200" rtl="0" algn="l">
              <a:spcBef>
                <a:spcPts val="0"/>
              </a:spcBef>
              <a:spcAft>
                <a:spcPts val="0"/>
              </a:spcAft>
              <a:buSzPts val="1400"/>
              <a:buChar char="●"/>
            </a:pPr>
            <a:r>
              <a:rPr lang="en-US" sz="1100">
                <a:highlight>
                  <a:srgbClr val="FFFFFF"/>
                </a:highlight>
              </a:rPr>
              <a:t>Communication, antagonistic interactions, nutrient scavenging </a:t>
            </a:r>
            <a:endParaRPr sz="1100">
              <a:highlight>
                <a:srgbClr val="FFFFFF"/>
              </a:highlight>
            </a:endParaRPr>
          </a:p>
          <a:p>
            <a:pPr indent="-317500" lvl="0" marL="457200" rtl="0" algn="l">
              <a:spcBef>
                <a:spcPts val="0"/>
              </a:spcBef>
              <a:spcAft>
                <a:spcPts val="0"/>
              </a:spcAft>
              <a:buSzPts val="1400"/>
              <a:buChar char="●"/>
            </a:pPr>
            <a:r>
              <a:rPr lang="en-US" sz="1100">
                <a:highlight>
                  <a:srgbClr val="FFFFFF"/>
                </a:highlight>
              </a:rPr>
              <a:t>Antibiotic drug development</a:t>
            </a:r>
            <a:r>
              <a:rPr b="1" lang="en-US" sz="850"/>
              <a:t>, </a:t>
            </a:r>
            <a:r>
              <a:rPr lang="en-US" sz="1100">
                <a:highlight>
                  <a:srgbClr val="FFFFFF"/>
                </a:highlight>
              </a:rPr>
              <a:t>agriculture, biomaterials, biofuels, and cosmetics</a:t>
            </a:r>
            <a:endParaRPr/>
          </a:p>
        </p:txBody>
      </p:sp>
      <p:pic>
        <p:nvPicPr>
          <p:cNvPr id="1011" name="Google Shape;1011;p42"/>
          <p:cNvPicPr preferRelativeResize="0"/>
          <p:nvPr/>
        </p:nvPicPr>
        <p:blipFill rotWithShape="1">
          <a:blip r:embed="rId5">
            <a:alphaModFix/>
          </a:blip>
          <a:srcRect b="0" l="0" r="59693" t="0"/>
          <a:stretch/>
        </p:blipFill>
        <p:spPr>
          <a:xfrm>
            <a:off x="8798127" y="4539725"/>
            <a:ext cx="1151775" cy="1600200"/>
          </a:xfrm>
          <a:prstGeom prst="rect">
            <a:avLst/>
          </a:prstGeom>
          <a:noFill/>
          <a:ln>
            <a:noFill/>
          </a:ln>
        </p:spPr>
      </p:pic>
      <p:sp>
        <p:nvSpPr>
          <p:cNvPr id="1012" name="Google Shape;1012;p42"/>
          <p:cNvSpPr txBox="1"/>
          <p:nvPr/>
        </p:nvSpPr>
        <p:spPr>
          <a:xfrm>
            <a:off x="8676150" y="4170950"/>
            <a:ext cx="182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Marc Van Goethem</a:t>
            </a:r>
            <a:endParaRPr/>
          </a:p>
        </p:txBody>
      </p:sp>
      <p:sp>
        <p:nvSpPr>
          <p:cNvPr id="1013" name="Google Shape;1013;p42"/>
          <p:cNvSpPr txBox="1"/>
          <p:nvPr/>
        </p:nvSpPr>
        <p:spPr>
          <a:xfrm>
            <a:off x="4301050" y="6353200"/>
            <a:ext cx="6498600" cy="354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400"/>
              </a:spcBef>
              <a:spcAft>
                <a:spcPts val="0"/>
              </a:spcAft>
              <a:buNone/>
            </a:pPr>
            <a:r>
              <a:rPr lang="en-US" sz="1100">
                <a:solidFill>
                  <a:srgbClr val="333333"/>
                </a:solidFill>
              </a:rPr>
              <a:t>Van Goethem et al.bioRxiv 2021.01.23.426502; doi: https://doi.org/10.1101/2021.01.23.42650</a:t>
            </a:r>
            <a:r>
              <a:rPr lang="en-US" sz="1100">
                <a:solidFill>
                  <a:srgbClr val="333333"/>
                </a:solidFill>
              </a:rPr>
              <a:t>2</a:t>
            </a:r>
            <a:endParaRPr sz="1100">
              <a:solidFill>
                <a:srgbClr val="33333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43"/>
          <p:cNvSpPr txBox="1"/>
          <p:nvPr>
            <p:ph type="title"/>
          </p:nvPr>
        </p:nvSpPr>
        <p:spPr>
          <a:xfrm>
            <a:off x="305091" y="177655"/>
            <a:ext cx="8229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200">
                <a:solidFill>
                  <a:schemeClr val="lt1"/>
                </a:solidFill>
                <a:latin typeface="Arial"/>
                <a:ea typeface="Arial"/>
                <a:cs typeface="Arial"/>
                <a:sym typeface="Arial"/>
              </a:rPr>
              <a:t>Evolution of JGI </a:t>
            </a:r>
            <a:r>
              <a:rPr lang="en-US" sz="3200"/>
              <a:t>f</a:t>
            </a:r>
            <a:r>
              <a:rPr lang="en-US" sz="3200">
                <a:solidFill>
                  <a:schemeClr val="lt1"/>
                </a:solidFill>
                <a:latin typeface="Arial"/>
                <a:ea typeface="Arial"/>
                <a:cs typeface="Arial"/>
                <a:sym typeface="Arial"/>
              </a:rPr>
              <a:t>ungal </a:t>
            </a:r>
            <a:r>
              <a:rPr lang="en-US" sz="3200"/>
              <a:t>g</a:t>
            </a:r>
            <a:r>
              <a:rPr lang="en-US" sz="3200">
                <a:solidFill>
                  <a:schemeClr val="lt1"/>
                </a:solidFill>
                <a:latin typeface="Arial"/>
                <a:ea typeface="Arial"/>
                <a:cs typeface="Arial"/>
                <a:sym typeface="Arial"/>
              </a:rPr>
              <a:t>enomics</a:t>
            </a:r>
            <a:endParaRPr/>
          </a:p>
        </p:txBody>
      </p:sp>
      <p:pic>
        <p:nvPicPr>
          <p:cNvPr descr="white_rot_nature_biotech" id="1020" name="Google Shape;1020;p43"/>
          <p:cNvPicPr preferRelativeResize="0"/>
          <p:nvPr/>
        </p:nvPicPr>
        <p:blipFill rotWithShape="1">
          <a:blip r:embed="rId3">
            <a:alphaModFix/>
          </a:blip>
          <a:srcRect b="0" l="0" r="0" t="0"/>
          <a:stretch/>
        </p:blipFill>
        <p:spPr>
          <a:xfrm>
            <a:off x="305091" y="2158663"/>
            <a:ext cx="2010167" cy="2649415"/>
          </a:xfrm>
          <a:prstGeom prst="rect">
            <a:avLst/>
          </a:prstGeom>
          <a:noFill/>
          <a:ln>
            <a:noFill/>
          </a:ln>
        </p:spPr>
      </p:pic>
      <p:sp>
        <p:nvSpPr>
          <p:cNvPr id="1021" name="Google Shape;1021;p43"/>
          <p:cNvSpPr txBox="1"/>
          <p:nvPr/>
        </p:nvSpPr>
        <p:spPr>
          <a:xfrm>
            <a:off x="235816" y="981460"/>
            <a:ext cx="3324300" cy="708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2004:</a:t>
            </a:r>
            <a:r>
              <a:rPr b="1" i="1" lang="en-US" sz="2000">
                <a:solidFill>
                  <a:schemeClr val="dk1"/>
                </a:solidFill>
                <a:latin typeface="Arial"/>
                <a:ea typeface="Arial"/>
                <a:cs typeface="Arial"/>
                <a:sym typeface="Arial"/>
              </a:rPr>
              <a:t> 1</a:t>
            </a:r>
            <a:r>
              <a:rPr b="1" baseline="30000" i="1" lang="en-US" sz="2000">
                <a:solidFill>
                  <a:schemeClr val="dk1"/>
                </a:solidFill>
                <a:latin typeface="Arial"/>
                <a:ea typeface="Arial"/>
                <a:cs typeface="Arial"/>
                <a:sym typeface="Arial"/>
              </a:rPr>
              <a:t>st</a:t>
            </a:r>
            <a:r>
              <a:rPr b="1" i="1" lang="en-US" sz="2000">
                <a:solidFill>
                  <a:schemeClr val="dk1"/>
                </a:solidFill>
                <a:latin typeface="Arial"/>
                <a:ea typeface="Arial"/>
                <a:cs typeface="Arial"/>
                <a:sym typeface="Arial"/>
              </a:rPr>
              <a:t> basidiomycete       </a:t>
            </a:r>
            <a:br>
              <a:rPr b="1" i="1" lang="en-US" sz="2000">
                <a:solidFill>
                  <a:schemeClr val="dk1"/>
                </a:solidFill>
                <a:latin typeface="Arial"/>
                <a:ea typeface="Arial"/>
                <a:cs typeface="Arial"/>
                <a:sym typeface="Arial"/>
              </a:rPr>
            </a:br>
            <a:r>
              <a:rPr b="1" i="1" lang="en-US" sz="2000">
                <a:solidFill>
                  <a:schemeClr val="dk1"/>
                </a:solidFill>
                <a:latin typeface="Arial"/>
                <a:ea typeface="Arial"/>
                <a:cs typeface="Arial"/>
                <a:sym typeface="Arial"/>
              </a:rPr>
              <a:t>         genome published</a:t>
            </a:r>
            <a:endParaRPr/>
          </a:p>
        </p:txBody>
      </p:sp>
      <p:sp>
        <p:nvSpPr>
          <p:cNvPr id="1022" name="Google Shape;1022;p43"/>
          <p:cNvSpPr/>
          <p:nvPr/>
        </p:nvSpPr>
        <p:spPr>
          <a:xfrm>
            <a:off x="173904" y="4940738"/>
            <a:ext cx="33321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White rot fungus </a:t>
            </a:r>
            <a:br>
              <a:rPr b="1" i="1" lang="en-US" sz="1400">
                <a:solidFill>
                  <a:schemeClr val="dk1"/>
                </a:solidFill>
                <a:latin typeface="Arial"/>
                <a:ea typeface="Arial"/>
                <a:cs typeface="Arial"/>
                <a:sym typeface="Arial"/>
              </a:rPr>
            </a:br>
            <a:r>
              <a:rPr b="1" i="1" lang="en-US" sz="1400">
                <a:solidFill>
                  <a:schemeClr val="dk1"/>
                </a:solidFill>
                <a:latin typeface="Arial"/>
                <a:ea typeface="Arial"/>
                <a:cs typeface="Arial"/>
                <a:sym typeface="Arial"/>
              </a:rPr>
              <a:t>Phanerochaete chrysosporium</a:t>
            </a:r>
            <a:endParaRPr b="1" i="1" sz="1400">
              <a:solidFill>
                <a:schemeClr val="dk1"/>
              </a:solidFill>
              <a:latin typeface="Arial"/>
              <a:ea typeface="Arial"/>
              <a:cs typeface="Arial"/>
              <a:sym typeface="Arial"/>
            </a:endParaRPr>
          </a:p>
        </p:txBody>
      </p:sp>
      <p:sp>
        <p:nvSpPr>
          <p:cNvPr id="1023" name="Google Shape;1023;p43"/>
          <p:cNvSpPr txBox="1"/>
          <p:nvPr/>
        </p:nvSpPr>
        <p:spPr>
          <a:xfrm>
            <a:off x="8290852" y="989186"/>
            <a:ext cx="4502700" cy="708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2021:</a:t>
            </a:r>
            <a:r>
              <a:rPr b="1" i="1" lang="en-US" sz="2000">
                <a:solidFill>
                  <a:schemeClr val="dk1"/>
                </a:solidFill>
                <a:latin typeface="Arial"/>
                <a:ea typeface="Arial"/>
                <a:cs typeface="Arial"/>
                <a:sym typeface="Arial"/>
              </a:rPr>
              <a:t> 2000+ fungal genomes </a:t>
            </a:r>
            <a:br>
              <a:rPr b="1" i="1" lang="en-US" sz="2000">
                <a:solidFill>
                  <a:schemeClr val="dk1"/>
                </a:solidFill>
                <a:latin typeface="Arial"/>
                <a:ea typeface="Arial"/>
                <a:cs typeface="Arial"/>
                <a:sym typeface="Arial"/>
              </a:rPr>
            </a:br>
            <a:r>
              <a:rPr b="1" i="1" lang="en-US" sz="2000">
                <a:solidFill>
                  <a:schemeClr val="dk1"/>
                </a:solidFill>
                <a:latin typeface="Arial"/>
                <a:ea typeface="Arial"/>
                <a:cs typeface="Arial"/>
                <a:sym typeface="Arial"/>
              </a:rPr>
              <a:t>	in MycoCosm</a:t>
            </a:r>
            <a:endParaRPr b="1" i="1" sz="2000">
              <a:solidFill>
                <a:schemeClr val="accent2"/>
              </a:solidFill>
              <a:latin typeface="Arial"/>
              <a:ea typeface="Arial"/>
              <a:cs typeface="Arial"/>
              <a:sym typeface="Arial"/>
            </a:endParaRPr>
          </a:p>
        </p:txBody>
      </p:sp>
      <p:pic>
        <p:nvPicPr>
          <p:cNvPr id="1024" name="Google Shape;1024;p43"/>
          <p:cNvPicPr preferRelativeResize="0"/>
          <p:nvPr/>
        </p:nvPicPr>
        <p:blipFill rotWithShape="1">
          <a:blip r:embed="rId4">
            <a:alphaModFix/>
          </a:blip>
          <a:srcRect b="0" l="0" r="0" t="0"/>
          <a:stretch/>
        </p:blipFill>
        <p:spPr>
          <a:xfrm>
            <a:off x="9161300" y="2047541"/>
            <a:ext cx="3004310" cy="385611"/>
          </a:xfrm>
          <a:prstGeom prst="rect">
            <a:avLst/>
          </a:prstGeom>
          <a:noFill/>
          <a:ln>
            <a:noFill/>
          </a:ln>
        </p:spPr>
      </p:pic>
      <p:cxnSp>
        <p:nvCxnSpPr>
          <p:cNvPr id="1025" name="Google Shape;1025;p43"/>
          <p:cNvCxnSpPr/>
          <p:nvPr/>
        </p:nvCxnSpPr>
        <p:spPr>
          <a:xfrm>
            <a:off x="2529420" y="3460512"/>
            <a:ext cx="754500" cy="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50"/>
              </a:srgbClr>
            </a:outerShdw>
          </a:effectLst>
        </p:spPr>
      </p:cxnSp>
      <p:pic>
        <p:nvPicPr>
          <p:cNvPr id="1026" name="Google Shape;1026;p43"/>
          <p:cNvPicPr preferRelativeResize="0"/>
          <p:nvPr/>
        </p:nvPicPr>
        <p:blipFill rotWithShape="1">
          <a:blip r:embed="rId5">
            <a:alphaModFix/>
          </a:blip>
          <a:srcRect b="0" l="0" r="0" t="0"/>
          <a:stretch/>
        </p:blipFill>
        <p:spPr>
          <a:xfrm>
            <a:off x="7402172" y="2478431"/>
            <a:ext cx="4763437" cy="3863131"/>
          </a:xfrm>
          <a:prstGeom prst="rect">
            <a:avLst/>
          </a:prstGeom>
          <a:noFill/>
          <a:ln>
            <a:noFill/>
          </a:ln>
        </p:spPr>
      </p:pic>
      <p:pic>
        <p:nvPicPr>
          <p:cNvPr id="1027" name="Google Shape;1027;p43"/>
          <p:cNvPicPr preferRelativeResize="0"/>
          <p:nvPr/>
        </p:nvPicPr>
        <p:blipFill rotWithShape="1">
          <a:blip r:embed="rId6">
            <a:alphaModFix/>
          </a:blip>
          <a:srcRect b="0" l="0" r="0" t="0"/>
          <a:stretch/>
        </p:blipFill>
        <p:spPr>
          <a:xfrm>
            <a:off x="3311783" y="1717213"/>
            <a:ext cx="4438651" cy="4972051"/>
          </a:xfrm>
          <a:prstGeom prst="rect">
            <a:avLst/>
          </a:prstGeom>
          <a:noFill/>
          <a:ln>
            <a:noFill/>
          </a:ln>
        </p:spPr>
      </p:pic>
      <p:sp>
        <p:nvSpPr>
          <p:cNvPr id="1028" name="Google Shape;1028;p43"/>
          <p:cNvSpPr txBox="1"/>
          <p:nvPr/>
        </p:nvSpPr>
        <p:spPr>
          <a:xfrm>
            <a:off x="6393550" y="3098325"/>
            <a:ext cx="1314600" cy="1569900"/>
          </a:xfrm>
          <a:prstGeom prst="rect">
            <a:avLst/>
          </a:prstGeom>
          <a:solidFill>
            <a:srgbClr val="22222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rPr>
              <a:t>F</a:t>
            </a:r>
            <a:r>
              <a:rPr lang="en-US" sz="1200">
                <a:solidFill>
                  <a:schemeClr val="lt1"/>
                </a:solidFill>
                <a:latin typeface="Arial"/>
                <a:ea typeface="Arial"/>
                <a:cs typeface="Arial"/>
                <a:sym typeface="Arial"/>
              </a:rPr>
              <a:t>amil</a:t>
            </a:r>
            <a:r>
              <a:rPr lang="en-US" sz="1200">
                <a:solidFill>
                  <a:schemeClr val="lt1"/>
                </a:solidFill>
              </a:rPr>
              <a:t>y-level representation</a:t>
            </a:r>
            <a:endParaRPr sz="1200"/>
          </a:p>
          <a:p>
            <a:pPr indent="0" lvl="0" marL="0" marR="0" rtl="0" algn="l">
              <a:spcBef>
                <a:spcPts val="0"/>
              </a:spcBef>
              <a:spcAft>
                <a:spcPts val="0"/>
              </a:spcAft>
              <a:buNone/>
            </a:pPr>
            <a:r>
              <a:rPr lang="en-US" sz="1200">
                <a:solidFill>
                  <a:srgbClr val="FF0000"/>
                </a:solidFill>
                <a:latin typeface="Arial"/>
                <a:ea typeface="Arial"/>
                <a:cs typeface="Arial"/>
                <a:sym typeface="Arial"/>
              </a:rPr>
              <a:t>2+ genomes =343</a:t>
            </a:r>
            <a:br>
              <a:rPr lang="en-US" sz="1200">
                <a:solidFill>
                  <a:schemeClr val="dk1"/>
                </a:solidFill>
                <a:latin typeface="Arial"/>
                <a:ea typeface="Arial"/>
                <a:cs typeface="Arial"/>
                <a:sym typeface="Arial"/>
              </a:rPr>
            </a:br>
            <a:r>
              <a:rPr lang="en-US" sz="1200">
                <a:solidFill>
                  <a:srgbClr val="FFFF00"/>
                </a:solidFill>
                <a:latin typeface="Arial"/>
                <a:ea typeface="Arial"/>
                <a:cs typeface="Arial"/>
                <a:sym typeface="Arial"/>
              </a:rPr>
              <a:t>1 genome   = 183</a:t>
            </a:r>
            <a:endParaRPr sz="1200"/>
          </a:p>
          <a:p>
            <a:pPr indent="0" lvl="0" marL="0" marR="0" rtl="0" algn="l">
              <a:spcBef>
                <a:spcPts val="0"/>
              </a:spcBef>
              <a:spcAft>
                <a:spcPts val="0"/>
              </a:spcAft>
              <a:buNone/>
            </a:pPr>
            <a:r>
              <a:rPr lang="en-US" sz="1200">
                <a:solidFill>
                  <a:srgbClr val="00B050"/>
                </a:solidFill>
                <a:latin typeface="Arial"/>
                <a:ea typeface="Arial"/>
                <a:cs typeface="Arial"/>
                <a:sym typeface="Arial"/>
              </a:rPr>
              <a:t>Unsampled = 233</a:t>
            </a:r>
            <a:endParaRPr sz="1200"/>
          </a:p>
        </p:txBody>
      </p:sp>
      <p:sp>
        <p:nvSpPr>
          <p:cNvPr id="1029" name="Google Shape;1029;p43"/>
          <p:cNvSpPr/>
          <p:nvPr/>
        </p:nvSpPr>
        <p:spPr>
          <a:xfrm>
            <a:off x="9072877" y="1697325"/>
            <a:ext cx="30642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600">
                <a:solidFill>
                  <a:schemeClr val="accent2"/>
                </a:solidFill>
                <a:latin typeface="Arial"/>
                <a:ea typeface="Arial"/>
                <a:cs typeface="Arial"/>
                <a:sym typeface="Arial"/>
              </a:rPr>
              <a:t>https://mycocosm.jgi.doe.gov</a:t>
            </a:r>
            <a:endParaRPr sz="1600">
              <a:solidFill>
                <a:schemeClr val="dk1"/>
              </a:solidFill>
              <a:latin typeface="Arial"/>
              <a:ea typeface="Arial"/>
              <a:cs typeface="Arial"/>
              <a:sym typeface="Arial"/>
            </a:endParaRPr>
          </a:p>
        </p:txBody>
      </p:sp>
      <p:sp>
        <p:nvSpPr>
          <p:cNvPr id="1030" name="Google Shape;1030;p43"/>
          <p:cNvSpPr/>
          <p:nvPr/>
        </p:nvSpPr>
        <p:spPr>
          <a:xfrm>
            <a:off x="3917576" y="955911"/>
            <a:ext cx="60960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2012:</a:t>
            </a:r>
            <a:r>
              <a:rPr b="1" i="1" lang="en-US" sz="2000">
                <a:solidFill>
                  <a:schemeClr val="dk1"/>
                </a:solidFill>
                <a:latin typeface="Arial"/>
                <a:ea typeface="Arial"/>
                <a:cs typeface="Arial"/>
                <a:sym typeface="Arial"/>
              </a:rPr>
              <a:t> 1000 Fungal Genomes </a:t>
            </a:r>
            <a:endParaRPr/>
          </a:p>
          <a:p>
            <a:pPr indent="0" lvl="0" marL="0" marR="0" rtl="0" algn="l">
              <a:spcBef>
                <a:spcPts val="0"/>
              </a:spcBef>
              <a:spcAft>
                <a:spcPts val="0"/>
              </a:spcAft>
              <a:buClr>
                <a:schemeClr val="dk1"/>
              </a:buClr>
              <a:buSzPts val="2000"/>
              <a:buFont typeface="Arial"/>
              <a:buNone/>
            </a:pPr>
            <a:r>
              <a:rPr b="1" i="1" lang="en-US" sz="2000">
                <a:solidFill>
                  <a:schemeClr val="dk1"/>
                </a:solidFill>
                <a:latin typeface="Arial"/>
                <a:ea typeface="Arial"/>
                <a:cs typeface="Arial"/>
                <a:sym typeface="Arial"/>
              </a:rPr>
              <a:t>         Project (600+ complete)</a:t>
            </a:r>
            <a:endParaRPr/>
          </a:p>
        </p:txBody>
      </p:sp>
      <p:cxnSp>
        <p:nvCxnSpPr>
          <p:cNvPr id="1031" name="Google Shape;1031;p43"/>
          <p:cNvCxnSpPr/>
          <p:nvPr/>
        </p:nvCxnSpPr>
        <p:spPr>
          <a:xfrm>
            <a:off x="7750434" y="3442633"/>
            <a:ext cx="922800" cy="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50"/>
              </a:srgbClr>
            </a:outerShdw>
          </a:effectLst>
        </p:spPr>
      </p:cxnSp>
      <p:sp>
        <p:nvSpPr>
          <p:cNvPr id="1032" name="Google Shape;1032;p43"/>
          <p:cNvSpPr/>
          <p:nvPr/>
        </p:nvSpPr>
        <p:spPr>
          <a:xfrm>
            <a:off x="8895226" y="6341550"/>
            <a:ext cx="29379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Grigoriev et al., NAR 2014</a:t>
            </a:r>
            <a:endParaRPr sz="16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44"/>
          <p:cNvSpPr txBox="1"/>
          <p:nvPr>
            <p:ph type="title"/>
          </p:nvPr>
        </p:nvSpPr>
        <p:spPr>
          <a:xfrm>
            <a:off x="812800" y="3174"/>
            <a:ext cx="12598500" cy="800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Evolution of Class II Peroxidases</a:t>
            </a:r>
            <a:endParaRPr/>
          </a:p>
        </p:txBody>
      </p:sp>
      <p:sp>
        <p:nvSpPr>
          <p:cNvPr id="1039" name="Google Shape;1039;p44"/>
          <p:cNvSpPr txBox="1"/>
          <p:nvPr>
            <p:ph idx="12" type="sldNum"/>
          </p:nvPr>
        </p:nvSpPr>
        <p:spPr>
          <a:xfrm>
            <a:off x="14409709" y="6356353"/>
            <a:ext cx="10335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40" name="Google Shape;1040;p44"/>
          <p:cNvPicPr preferRelativeResize="0"/>
          <p:nvPr/>
        </p:nvPicPr>
        <p:blipFill rotWithShape="1">
          <a:blip r:embed="rId3">
            <a:alphaModFix/>
          </a:blip>
          <a:srcRect b="0" l="0" r="0" t="0"/>
          <a:stretch/>
        </p:blipFill>
        <p:spPr>
          <a:xfrm>
            <a:off x="6005247" y="908082"/>
            <a:ext cx="4370196" cy="5630829"/>
          </a:xfrm>
          <a:prstGeom prst="rect">
            <a:avLst/>
          </a:prstGeom>
          <a:noFill/>
          <a:ln>
            <a:noFill/>
          </a:ln>
        </p:spPr>
      </p:pic>
      <p:pic>
        <p:nvPicPr>
          <p:cNvPr id="1041" name="Google Shape;1041;p44"/>
          <p:cNvPicPr preferRelativeResize="0"/>
          <p:nvPr/>
        </p:nvPicPr>
        <p:blipFill rotWithShape="1">
          <a:blip r:embed="rId4">
            <a:alphaModFix/>
          </a:blip>
          <a:srcRect b="0" l="0" r="0" t="0"/>
          <a:stretch/>
        </p:blipFill>
        <p:spPr>
          <a:xfrm>
            <a:off x="1138292" y="2950903"/>
            <a:ext cx="2760007" cy="3588010"/>
          </a:xfrm>
          <a:prstGeom prst="rect">
            <a:avLst/>
          </a:prstGeom>
          <a:noFill/>
          <a:ln>
            <a:noFill/>
          </a:ln>
        </p:spPr>
      </p:pic>
      <p:pic>
        <p:nvPicPr>
          <p:cNvPr id="1042" name="Google Shape;1042;p44"/>
          <p:cNvPicPr preferRelativeResize="0"/>
          <p:nvPr/>
        </p:nvPicPr>
        <p:blipFill rotWithShape="1">
          <a:blip r:embed="rId5">
            <a:alphaModFix/>
          </a:blip>
          <a:srcRect b="0" l="0" r="0" t="0"/>
          <a:stretch/>
        </p:blipFill>
        <p:spPr>
          <a:xfrm>
            <a:off x="0" y="1342496"/>
            <a:ext cx="4503935" cy="1409630"/>
          </a:xfrm>
          <a:prstGeom prst="rect">
            <a:avLst/>
          </a:prstGeom>
          <a:noFill/>
          <a:ln>
            <a:noFill/>
          </a:ln>
        </p:spPr>
      </p:pic>
      <p:pic>
        <p:nvPicPr>
          <p:cNvPr id="1043" name="Google Shape;1043;p44"/>
          <p:cNvPicPr preferRelativeResize="0"/>
          <p:nvPr/>
        </p:nvPicPr>
        <p:blipFill rotWithShape="1">
          <a:blip r:embed="rId6">
            <a:alphaModFix/>
          </a:blip>
          <a:srcRect b="0" l="0" r="0" t="0"/>
          <a:stretch/>
        </p:blipFill>
        <p:spPr>
          <a:xfrm>
            <a:off x="259085" y="952945"/>
            <a:ext cx="558558" cy="250811"/>
          </a:xfrm>
          <a:prstGeom prst="rect">
            <a:avLst/>
          </a:prstGeom>
          <a:noFill/>
          <a:ln>
            <a:noFill/>
          </a:ln>
        </p:spPr>
      </p:pic>
      <p:sp>
        <p:nvSpPr>
          <p:cNvPr id="1044" name="Google Shape;1044;p44"/>
          <p:cNvSpPr/>
          <p:nvPr/>
        </p:nvSpPr>
        <p:spPr>
          <a:xfrm>
            <a:off x="415045" y="3091008"/>
            <a:ext cx="639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chemeClr val="dk1"/>
                </a:solidFill>
                <a:latin typeface="Arial"/>
                <a:ea typeface="Arial"/>
                <a:cs typeface="Arial"/>
                <a:sym typeface="Arial"/>
              </a:rPr>
              <a:t>LiP</a:t>
            </a:r>
            <a:endParaRPr sz="1600">
              <a:solidFill>
                <a:schemeClr val="dk1"/>
              </a:solidFill>
              <a:latin typeface="Arial"/>
              <a:ea typeface="Arial"/>
              <a:cs typeface="Arial"/>
              <a:sym typeface="Arial"/>
            </a:endParaRPr>
          </a:p>
        </p:txBody>
      </p:sp>
      <p:sp>
        <p:nvSpPr>
          <p:cNvPr id="1045" name="Google Shape;1045;p44"/>
          <p:cNvSpPr/>
          <p:nvPr/>
        </p:nvSpPr>
        <p:spPr>
          <a:xfrm>
            <a:off x="446987" y="3957853"/>
            <a:ext cx="609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VP</a:t>
            </a:r>
            <a:endParaRPr/>
          </a:p>
        </p:txBody>
      </p:sp>
      <p:sp>
        <p:nvSpPr>
          <p:cNvPr id="1046" name="Google Shape;1046;p44"/>
          <p:cNvSpPr/>
          <p:nvPr/>
        </p:nvSpPr>
        <p:spPr>
          <a:xfrm>
            <a:off x="182403" y="4744908"/>
            <a:ext cx="8979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MnP</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-ESD</a:t>
            </a:r>
            <a:endParaRPr/>
          </a:p>
        </p:txBody>
      </p:sp>
      <p:sp>
        <p:nvSpPr>
          <p:cNvPr id="1047" name="Google Shape;1047;p44"/>
          <p:cNvSpPr/>
          <p:nvPr/>
        </p:nvSpPr>
        <p:spPr>
          <a:xfrm>
            <a:off x="261156" y="5641910"/>
            <a:ext cx="9132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MnP</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-DED</a:t>
            </a:r>
            <a:endParaRPr/>
          </a:p>
        </p:txBody>
      </p:sp>
      <p:sp>
        <p:nvSpPr>
          <p:cNvPr id="1048" name="Google Shape;1048;p44"/>
          <p:cNvSpPr/>
          <p:nvPr/>
        </p:nvSpPr>
        <p:spPr>
          <a:xfrm>
            <a:off x="4723839" y="3111590"/>
            <a:ext cx="9600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MnP-l</a:t>
            </a:r>
            <a:endParaRPr/>
          </a:p>
        </p:txBody>
      </p:sp>
      <p:sp>
        <p:nvSpPr>
          <p:cNvPr id="1049" name="Google Shape;1049;p44"/>
          <p:cNvSpPr/>
          <p:nvPr/>
        </p:nvSpPr>
        <p:spPr>
          <a:xfrm>
            <a:off x="4720985" y="3972410"/>
            <a:ext cx="6417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GP</a:t>
            </a:r>
            <a:endParaRPr/>
          </a:p>
        </p:txBody>
      </p:sp>
      <p:sp>
        <p:nvSpPr>
          <p:cNvPr id="1050" name="Google Shape;1050;p44"/>
          <p:cNvSpPr/>
          <p:nvPr/>
        </p:nvSpPr>
        <p:spPr>
          <a:xfrm>
            <a:off x="4738603" y="5740634"/>
            <a:ext cx="10347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NPOD</a:t>
            </a:r>
            <a:endParaRPr/>
          </a:p>
        </p:txBody>
      </p:sp>
      <p:sp>
        <p:nvSpPr>
          <p:cNvPr id="1051" name="Google Shape;1051;p44"/>
          <p:cNvSpPr/>
          <p:nvPr/>
        </p:nvSpPr>
        <p:spPr>
          <a:xfrm>
            <a:off x="4778551" y="4816977"/>
            <a:ext cx="9453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MnP</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-DGD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45"/>
          <p:cNvSpPr txBox="1"/>
          <p:nvPr>
            <p:ph type="title"/>
          </p:nvPr>
        </p:nvSpPr>
        <p:spPr>
          <a:xfrm>
            <a:off x="367915" y="110490"/>
            <a:ext cx="9448800" cy="800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chemeClr val="lt1"/>
                </a:solidFill>
              </a:rPr>
              <a:t>Scaling up Algal Genomics at JGI</a:t>
            </a:r>
            <a:br>
              <a:rPr lang="en-US" sz="3200">
                <a:solidFill>
                  <a:schemeClr val="lt1"/>
                </a:solidFill>
              </a:rPr>
            </a:br>
            <a:endParaRPr sz="3200">
              <a:solidFill>
                <a:schemeClr val="lt1"/>
              </a:solidFill>
            </a:endParaRPr>
          </a:p>
        </p:txBody>
      </p:sp>
      <p:pic>
        <p:nvPicPr>
          <p:cNvPr descr="https://lh3.googleusercontent.com/oYoMiVmCJJ-cJN-CSWU0AEaGAkr1Uoy7rwOUZh1F0WwhpH91ciyq3lprwKH-z9Re2YsyjaJCyzInMmNXLJ-2OfFZD5RAdM3osEobyszEvAwp63eOMNHx_9RpLamaH10BtKQngPQMew4" id="1057" name="Google Shape;1057;p45"/>
          <p:cNvPicPr preferRelativeResize="0"/>
          <p:nvPr/>
        </p:nvPicPr>
        <p:blipFill rotWithShape="1">
          <a:blip r:embed="rId3">
            <a:alphaModFix/>
          </a:blip>
          <a:srcRect b="0" l="0" r="0" t="0"/>
          <a:stretch/>
        </p:blipFill>
        <p:spPr>
          <a:xfrm>
            <a:off x="3699163" y="2028324"/>
            <a:ext cx="4177173" cy="4305819"/>
          </a:xfrm>
          <a:prstGeom prst="rect">
            <a:avLst/>
          </a:prstGeom>
          <a:noFill/>
          <a:ln>
            <a:noFill/>
          </a:ln>
        </p:spPr>
      </p:pic>
      <p:pic>
        <p:nvPicPr>
          <p:cNvPr descr="https://lh3.googleusercontent.com/iaia5LmkKP4xb3VAZq8M-7JZIyqgssJZ69r4kffnzPBj5i-ZzycZ2wxryEFSAIdq9pMwavM_dOcuL-PKrisTH6Le96pUUUwCyXSyZ_PWyX03jevXLUxa3Fep8wwDmJgujb6kMxjcnsE" id="1058" name="Google Shape;1058;p45"/>
          <p:cNvPicPr preferRelativeResize="0"/>
          <p:nvPr/>
        </p:nvPicPr>
        <p:blipFill rotWithShape="1">
          <a:blip r:embed="rId4">
            <a:alphaModFix/>
          </a:blip>
          <a:srcRect b="0" l="0" r="0" t="0"/>
          <a:stretch/>
        </p:blipFill>
        <p:spPr>
          <a:xfrm>
            <a:off x="283442" y="2889326"/>
            <a:ext cx="2835823" cy="1987999"/>
          </a:xfrm>
          <a:prstGeom prst="rect">
            <a:avLst/>
          </a:prstGeom>
          <a:noFill/>
          <a:ln>
            <a:noFill/>
          </a:ln>
        </p:spPr>
      </p:pic>
      <p:pic>
        <p:nvPicPr>
          <p:cNvPr id="1059" name="Google Shape;1059;p45"/>
          <p:cNvPicPr preferRelativeResize="0"/>
          <p:nvPr/>
        </p:nvPicPr>
        <p:blipFill rotWithShape="1">
          <a:blip r:embed="rId5">
            <a:alphaModFix/>
          </a:blip>
          <a:srcRect b="655" l="0" r="30269" t="0"/>
          <a:stretch/>
        </p:blipFill>
        <p:spPr>
          <a:xfrm>
            <a:off x="8313083" y="2278785"/>
            <a:ext cx="3436052" cy="3831070"/>
          </a:xfrm>
          <a:prstGeom prst="rect">
            <a:avLst/>
          </a:prstGeom>
          <a:noFill/>
          <a:ln>
            <a:noFill/>
          </a:ln>
        </p:spPr>
      </p:pic>
      <p:cxnSp>
        <p:nvCxnSpPr>
          <p:cNvPr id="1060" name="Google Shape;1060;p45"/>
          <p:cNvCxnSpPr/>
          <p:nvPr/>
        </p:nvCxnSpPr>
        <p:spPr>
          <a:xfrm>
            <a:off x="8015752" y="3924831"/>
            <a:ext cx="371400" cy="0"/>
          </a:xfrm>
          <a:prstGeom prst="straightConnector1">
            <a:avLst/>
          </a:prstGeom>
          <a:noFill/>
          <a:ln cap="flat" cmpd="sng" w="63500">
            <a:solidFill>
              <a:schemeClr val="dk1"/>
            </a:solidFill>
            <a:prstDash val="solid"/>
            <a:round/>
            <a:headEnd len="sm" w="sm" type="none"/>
            <a:tailEnd len="med" w="med" type="triangle"/>
          </a:ln>
        </p:spPr>
      </p:cxnSp>
      <p:cxnSp>
        <p:nvCxnSpPr>
          <p:cNvPr id="1061" name="Google Shape;1061;p45"/>
          <p:cNvCxnSpPr/>
          <p:nvPr/>
        </p:nvCxnSpPr>
        <p:spPr>
          <a:xfrm>
            <a:off x="3272594" y="4011583"/>
            <a:ext cx="371400" cy="0"/>
          </a:xfrm>
          <a:prstGeom prst="straightConnector1">
            <a:avLst/>
          </a:prstGeom>
          <a:noFill/>
          <a:ln cap="flat" cmpd="sng" w="63500">
            <a:solidFill>
              <a:schemeClr val="dk1"/>
            </a:solidFill>
            <a:prstDash val="solid"/>
            <a:round/>
            <a:headEnd len="sm" w="sm" type="none"/>
            <a:tailEnd len="med" w="med" type="triangle"/>
          </a:ln>
        </p:spPr>
      </p:cxnSp>
      <p:sp>
        <p:nvSpPr>
          <p:cNvPr id="1062" name="Google Shape;1062;p45"/>
          <p:cNvSpPr/>
          <p:nvPr/>
        </p:nvSpPr>
        <p:spPr>
          <a:xfrm>
            <a:off x="8611551" y="6225675"/>
            <a:ext cx="28359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3F3F3F"/>
                </a:solidFill>
                <a:latin typeface="Arial"/>
                <a:ea typeface="Arial"/>
                <a:cs typeface="Arial"/>
                <a:sym typeface="Arial"/>
              </a:rPr>
              <a:t>Grigoriev et al., NAR 2021</a:t>
            </a:r>
            <a:endParaRPr sz="1600">
              <a:solidFill>
                <a:schemeClr val="dk1"/>
              </a:solidFill>
              <a:latin typeface="Arial"/>
              <a:ea typeface="Arial"/>
              <a:cs typeface="Arial"/>
              <a:sym typeface="Arial"/>
            </a:endParaRPr>
          </a:p>
        </p:txBody>
      </p:sp>
      <p:sp>
        <p:nvSpPr>
          <p:cNvPr id="1063" name="Google Shape;1063;p45"/>
          <p:cNvSpPr txBox="1"/>
          <p:nvPr/>
        </p:nvSpPr>
        <p:spPr>
          <a:xfrm>
            <a:off x="408100" y="5799400"/>
            <a:ext cx="3020100" cy="35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64" name="Google Shape;1064;p45"/>
          <p:cNvSpPr txBox="1"/>
          <p:nvPr/>
        </p:nvSpPr>
        <p:spPr>
          <a:xfrm>
            <a:off x="283450" y="931450"/>
            <a:ext cx="3104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700">
                <a:solidFill>
                  <a:srgbClr val="3F3F3F"/>
                </a:solidFill>
              </a:rPr>
              <a:t>Early 2000s:</a:t>
            </a:r>
            <a:endParaRPr b="1" i="1" sz="1700">
              <a:solidFill>
                <a:srgbClr val="3F3F3F"/>
              </a:solidFill>
            </a:endParaRPr>
          </a:p>
          <a:p>
            <a:pPr indent="0" lvl="0" marL="0" rtl="0" algn="l">
              <a:spcBef>
                <a:spcPts val="0"/>
              </a:spcBef>
              <a:spcAft>
                <a:spcPts val="0"/>
              </a:spcAft>
              <a:buClr>
                <a:srgbClr val="000000"/>
              </a:buClr>
              <a:buFont typeface="Arial"/>
              <a:buNone/>
            </a:pPr>
            <a:r>
              <a:rPr b="1" lang="en-US" sz="1700">
                <a:solidFill>
                  <a:srgbClr val="3F3F3F"/>
                </a:solidFill>
              </a:rPr>
              <a:t>1st JGI Algal Genomes</a:t>
            </a:r>
            <a:endParaRPr b="1" i="1" sz="1700">
              <a:solidFill>
                <a:srgbClr val="3F3F3F"/>
              </a:solidFill>
            </a:endParaRPr>
          </a:p>
        </p:txBody>
      </p:sp>
      <p:sp>
        <p:nvSpPr>
          <p:cNvPr id="1065" name="Google Shape;1065;p45"/>
          <p:cNvSpPr txBox="1"/>
          <p:nvPr/>
        </p:nvSpPr>
        <p:spPr>
          <a:xfrm>
            <a:off x="3699175" y="931450"/>
            <a:ext cx="32178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700">
                <a:solidFill>
                  <a:srgbClr val="3F3F3F"/>
                </a:solidFill>
              </a:rPr>
              <a:t>2018: </a:t>
            </a:r>
            <a:r>
              <a:rPr b="1" lang="en-US" sz="1700">
                <a:solidFill>
                  <a:srgbClr val="3F3F3F"/>
                </a:solidFill>
              </a:rPr>
              <a:t>JGI Strategic Focus</a:t>
            </a:r>
            <a:endParaRPr b="1" sz="1700">
              <a:solidFill>
                <a:srgbClr val="3F3F3F"/>
              </a:solidFill>
            </a:endParaRPr>
          </a:p>
          <a:p>
            <a:pPr indent="0" lvl="0" marL="0" rtl="0" algn="l">
              <a:spcBef>
                <a:spcPts val="0"/>
              </a:spcBef>
              <a:spcAft>
                <a:spcPts val="0"/>
              </a:spcAft>
              <a:buNone/>
            </a:pPr>
            <a:r>
              <a:rPr b="1" lang="en-US" sz="1700">
                <a:solidFill>
                  <a:srgbClr val="3F3F3F"/>
                </a:solidFill>
              </a:rPr>
              <a:t>on Algal Genomics</a:t>
            </a:r>
            <a:endParaRPr b="1" sz="1700">
              <a:solidFill>
                <a:srgbClr val="3F3F3F"/>
              </a:solidFill>
            </a:endParaRPr>
          </a:p>
        </p:txBody>
      </p:sp>
      <p:sp>
        <p:nvSpPr>
          <p:cNvPr id="1066" name="Google Shape;1066;p45"/>
          <p:cNvSpPr txBox="1"/>
          <p:nvPr/>
        </p:nvSpPr>
        <p:spPr>
          <a:xfrm>
            <a:off x="8313075" y="931450"/>
            <a:ext cx="36648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700">
                <a:solidFill>
                  <a:srgbClr val="3F3F3F"/>
                </a:solidFill>
              </a:rPr>
              <a:t>2020: </a:t>
            </a:r>
            <a:r>
              <a:rPr b="1" lang="en-US" sz="1700">
                <a:solidFill>
                  <a:srgbClr val="3F3F3F"/>
                </a:solidFill>
              </a:rPr>
              <a:t>100+ algal genomes in PhycoCosm</a:t>
            </a:r>
            <a:endParaRPr b="1" sz="1700">
              <a:solidFill>
                <a:srgbClr val="3F3F3F"/>
              </a:solidFill>
            </a:endParaRPr>
          </a:p>
          <a:p>
            <a:pPr indent="0" lvl="0" marL="0" rtl="0" algn="l">
              <a:spcBef>
                <a:spcPts val="0"/>
              </a:spcBef>
              <a:spcAft>
                <a:spcPts val="0"/>
              </a:spcAft>
              <a:buNone/>
            </a:pPr>
            <a:r>
              <a:rPr i="1" lang="en-US" sz="1700">
                <a:solidFill>
                  <a:srgbClr val="009999"/>
                </a:solidFill>
              </a:rPr>
              <a:t>https://phycocosm.jgi.doe.gov</a:t>
            </a:r>
            <a:endParaRPr b="1" sz="1700">
              <a:solidFill>
                <a:srgbClr val="3F3F3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46"/>
          <p:cNvSpPr txBox="1"/>
          <p:nvPr>
            <p:ph type="title"/>
          </p:nvPr>
        </p:nvSpPr>
        <p:spPr>
          <a:xfrm>
            <a:off x="206733" y="0"/>
            <a:ext cx="9851700" cy="800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Algal Multi-omics for Strain Improvement</a:t>
            </a:r>
            <a:endParaRPr/>
          </a:p>
        </p:txBody>
      </p:sp>
      <p:sp>
        <p:nvSpPr>
          <p:cNvPr id="1073" name="Google Shape;1073;p46"/>
          <p:cNvSpPr txBox="1"/>
          <p:nvPr>
            <p:ph idx="12" type="sldNum"/>
          </p:nvPr>
        </p:nvSpPr>
        <p:spPr>
          <a:xfrm>
            <a:off x="14409709" y="6356353"/>
            <a:ext cx="10335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74" name="Google Shape;1074;p46"/>
          <p:cNvSpPr/>
          <p:nvPr/>
        </p:nvSpPr>
        <p:spPr>
          <a:xfrm flipH="1">
            <a:off x="206700" y="4938474"/>
            <a:ext cx="6966300" cy="16005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Halotolerant </a:t>
            </a:r>
            <a:r>
              <a:rPr i="1" lang="en-US" sz="1400">
                <a:solidFill>
                  <a:schemeClr val="dk1"/>
                </a:solidFill>
                <a:latin typeface="Arial"/>
                <a:ea typeface="Arial"/>
                <a:cs typeface="Arial"/>
                <a:sym typeface="Arial"/>
              </a:rPr>
              <a:t>Scenedesmus sp</a:t>
            </a:r>
            <a:r>
              <a:rPr lang="en-US" sz="1400">
                <a:solidFill>
                  <a:schemeClr val="dk1"/>
                </a:solidFill>
                <a:latin typeface="Arial"/>
                <a:ea typeface="Arial"/>
                <a:cs typeface="Arial"/>
                <a:sym typeface="Arial"/>
              </a:rPr>
              <a:t>. NREL 46B-D3 at 25°C produces 30 g/m</a:t>
            </a:r>
            <a:r>
              <a:rPr baseline="30000" lang="en-US" sz="1400">
                <a:solidFill>
                  <a:schemeClr val="dk1"/>
                </a:solidFill>
                <a:latin typeface="Arial"/>
                <a:ea typeface="Arial"/>
                <a:cs typeface="Arial"/>
                <a:sym typeface="Arial"/>
              </a:rPr>
              <a:t>2</a:t>
            </a:r>
            <a:r>
              <a:rPr lang="en-US" sz="1400">
                <a:solidFill>
                  <a:schemeClr val="dk1"/>
                </a:solidFill>
                <a:latin typeface="Arial"/>
                <a:ea typeface="Arial"/>
                <a:cs typeface="Arial"/>
                <a:sym typeface="Arial"/>
              </a:rPr>
              <a:t>/day (top biomass accumulation) </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Multi-omics: expanded and expressed genes involved in lipid production, ion channels and anti-porters  </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Under cold stress many fatty acid biosynthesis genes are overexpressed with specific transcription factors, targets for strain improvement.</a:t>
            </a:r>
            <a:endParaRPr/>
          </a:p>
        </p:txBody>
      </p:sp>
      <p:pic>
        <p:nvPicPr>
          <p:cNvPr id="1075" name="Google Shape;1075;p46"/>
          <p:cNvPicPr preferRelativeResize="0"/>
          <p:nvPr/>
        </p:nvPicPr>
        <p:blipFill rotWithShape="1">
          <a:blip r:embed="rId3">
            <a:alphaModFix/>
          </a:blip>
          <a:srcRect b="0" l="0" r="0" t="0"/>
          <a:stretch/>
        </p:blipFill>
        <p:spPr>
          <a:xfrm>
            <a:off x="7289802" y="3728517"/>
            <a:ext cx="3487790" cy="2816227"/>
          </a:xfrm>
          <a:prstGeom prst="rect">
            <a:avLst/>
          </a:prstGeom>
          <a:noFill/>
          <a:ln>
            <a:noFill/>
          </a:ln>
        </p:spPr>
      </p:pic>
      <p:pic>
        <p:nvPicPr>
          <p:cNvPr id="1076" name="Google Shape;1076;p46"/>
          <p:cNvPicPr preferRelativeResize="0"/>
          <p:nvPr/>
        </p:nvPicPr>
        <p:blipFill rotWithShape="1">
          <a:blip r:embed="rId4">
            <a:alphaModFix/>
          </a:blip>
          <a:srcRect b="0" l="0" r="0" t="0"/>
          <a:stretch/>
        </p:blipFill>
        <p:spPr>
          <a:xfrm>
            <a:off x="7213602" y="866109"/>
            <a:ext cx="2953908" cy="2837152"/>
          </a:xfrm>
          <a:prstGeom prst="rect">
            <a:avLst/>
          </a:prstGeom>
          <a:noFill/>
          <a:ln>
            <a:noFill/>
          </a:ln>
        </p:spPr>
      </p:pic>
      <p:pic>
        <p:nvPicPr>
          <p:cNvPr id="1077" name="Google Shape;1077;p46"/>
          <p:cNvPicPr preferRelativeResize="0"/>
          <p:nvPr/>
        </p:nvPicPr>
        <p:blipFill rotWithShape="1">
          <a:blip r:embed="rId5">
            <a:alphaModFix/>
          </a:blip>
          <a:srcRect b="0" l="0" r="0" t="0"/>
          <a:stretch/>
        </p:blipFill>
        <p:spPr>
          <a:xfrm>
            <a:off x="506712" y="2929997"/>
            <a:ext cx="5282306" cy="1975378"/>
          </a:xfrm>
          <a:prstGeom prst="rect">
            <a:avLst/>
          </a:prstGeom>
          <a:noFill/>
          <a:ln>
            <a:noFill/>
          </a:ln>
        </p:spPr>
      </p:pic>
      <p:pic>
        <p:nvPicPr>
          <p:cNvPr id="1078" name="Google Shape;1078;p46"/>
          <p:cNvPicPr preferRelativeResize="0"/>
          <p:nvPr/>
        </p:nvPicPr>
        <p:blipFill rotWithShape="1">
          <a:blip r:embed="rId6">
            <a:alphaModFix/>
          </a:blip>
          <a:srcRect b="0" l="0" r="0" t="0"/>
          <a:stretch/>
        </p:blipFill>
        <p:spPr>
          <a:xfrm>
            <a:off x="0" y="838862"/>
            <a:ext cx="4171950" cy="2080773"/>
          </a:xfrm>
          <a:prstGeom prst="rect">
            <a:avLst/>
          </a:prstGeom>
          <a:noFill/>
          <a:ln>
            <a:noFill/>
          </a:ln>
        </p:spPr>
      </p:pic>
      <p:sp>
        <p:nvSpPr>
          <p:cNvPr id="1079" name="Google Shape;1079;p46"/>
          <p:cNvSpPr/>
          <p:nvPr/>
        </p:nvSpPr>
        <p:spPr>
          <a:xfrm>
            <a:off x="3443850" y="1180225"/>
            <a:ext cx="687000" cy="42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0" name="Google Shape;1080;p46"/>
          <p:cNvPicPr preferRelativeResize="0"/>
          <p:nvPr/>
        </p:nvPicPr>
        <p:blipFill>
          <a:blip r:embed="rId7">
            <a:alphaModFix/>
          </a:blip>
          <a:stretch>
            <a:fillRect/>
          </a:stretch>
        </p:blipFill>
        <p:spPr>
          <a:xfrm>
            <a:off x="4909127" y="975575"/>
            <a:ext cx="1394825" cy="1394825"/>
          </a:xfrm>
          <a:prstGeom prst="rect">
            <a:avLst/>
          </a:prstGeom>
          <a:noFill/>
          <a:ln>
            <a:noFill/>
          </a:ln>
        </p:spPr>
      </p:pic>
      <p:sp>
        <p:nvSpPr>
          <p:cNvPr id="1081" name="Google Shape;1081;p46"/>
          <p:cNvSpPr txBox="1"/>
          <p:nvPr/>
        </p:nvSpPr>
        <p:spPr>
          <a:xfrm>
            <a:off x="4875225" y="2362025"/>
            <a:ext cx="139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Sara Calhoun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47"/>
          <p:cNvSpPr txBox="1"/>
          <p:nvPr>
            <p:ph type="title"/>
          </p:nvPr>
        </p:nvSpPr>
        <p:spPr>
          <a:xfrm>
            <a:off x="538208" y="187621"/>
            <a:ext cx="8024700" cy="448200"/>
          </a:xfrm>
          <a:prstGeom prst="rect">
            <a:avLst/>
          </a:prstGeom>
          <a:noFill/>
          <a:ln>
            <a:noFill/>
          </a:ln>
        </p:spPr>
        <p:txBody>
          <a:bodyPr anchorCtr="0" anchor="t" bIns="0" lIns="0" spcFirstLastPara="1" rIns="0" wrap="square" tIns="16925">
            <a:spAutoFit/>
          </a:bodyPr>
          <a:lstStyle/>
          <a:p>
            <a:pPr indent="0" lvl="0" marL="0" rtl="0" algn="l">
              <a:spcBef>
                <a:spcPts val="0"/>
              </a:spcBef>
              <a:spcAft>
                <a:spcPts val="0"/>
              </a:spcAft>
              <a:buNone/>
            </a:pPr>
            <a:r>
              <a:rPr lang="en-US"/>
              <a:t>JGI capabilities for user science</a:t>
            </a:r>
            <a:endParaRPr/>
          </a:p>
        </p:txBody>
      </p:sp>
      <p:sp>
        <p:nvSpPr>
          <p:cNvPr id="1087" name="Google Shape;1087;p47"/>
          <p:cNvSpPr/>
          <p:nvPr/>
        </p:nvSpPr>
        <p:spPr>
          <a:xfrm>
            <a:off x="2178303" y="5128764"/>
            <a:ext cx="7400400" cy="1647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88" name="Google Shape;1088;p47"/>
          <p:cNvSpPr/>
          <p:nvPr/>
        </p:nvSpPr>
        <p:spPr>
          <a:xfrm>
            <a:off x="2241296" y="5161280"/>
            <a:ext cx="7276782" cy="1527278"/>
          </a:xfrm>
          <a:custGeom>
            <a:rect b="b" l="l" r="r" t="t"/>
            <a:pathLst>
              <a:path extrusionOk="0" h="1146175" w="5461000">
                <a:moveTo>
                  <a:pt x="0" y="1146047"/>
                </a:moveTo>
                <a:lnTo>
                  <a:pt x="5460491" y="1146047"/>
                </a:lnTo>
                <a:lnTo>
                  <a:pt x="5460491" y="0"/>
                </a:lnTo>
                <a:lnTo>
                  <a:pt x="0" y="0"/>
                </a:lnTo>
                <a:lnTo>
                  <a:pt x="0" y="1146047"/>
                </a:lnTo>
                <a:close/>
              </a:path>
            </a:pathLst>
          </a:custGeom>
          <a:solidFill>
            <a:srgbClr val="D5631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89" name="Google Shape;1089;p47"/>
          <p:cNvSpPr/>
          <p:nvPr/>
        </p:nvSpPr>
        <p:spPr>
          <a:xfrm>
            <a:off x="2184400" y="1611376"/>
            <a:ext cx="2448600" cy="3535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0" name="Google Shape;1090;p47"/>
          <p:cNvSpPr/>
          <p:nvPr/>
        </p:nvSpPr>
        <p:spPr>
          <a:xfrm>
            <a:off x="2247393" y="1643889"/>
            <a:ext cx="2327724" cy="3414165"/>
          </a:xfrm>
          <a:custGeom>
            <a:rect b="b" l="l" r="r" t="t"/>
            <a:pathLst>
              <a:path extrusionOk="0" h="2562225" w="1746885">
                <a:moveTo>
                  <a:pt x="0" y="2561844"/>
                </a:moveTo>
                <a:lnTo>
                  <a:pt x="1746504" y="2561844"/>
                </a:lnTo>
                <a:lnTo>
                  <a:pt x="1746504" y="0"/>
                </a:lnTo>
                <a:lnTo>
                  <a:pt x="0" y="0"/>
                </a:lnTo>
                <a:lnTo>
                  <a:pt x="0" y="2561844"/>
                </a:lnTo>
                <a:close/>
              </a:path>
            </a:pathLst>
          </a:custGeom>
          <a:solidFill>
            <a:srgbClr val="8FC52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1" name="Google Shape;1091;p47"/>
          <p:cNvSpPr/>
          <p:nvPr/>
        </p:nvSpPr>
        <p:spPr>
          <a:xfrm>
            <a:off x="7112000" y="1611376"/>
            <a:ext cx="2462700" cy="35358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2" name="Google Shape;1092;p47"/>
          <p:cNvSpPr/>
          <p:nvPr/>
        </p:nvSpPr>
        <p:spPr>
          <a:xfrm>
            <a:off x="7174992" y="1643889"/>
            <a:ext cx="2342107" cy="3414165"/>
          </a:xfrm>
          <a:custGeom>
            <a:rect b="b" l="l" r="r" t="t"/>
            <a:pathLst>
              <a:path extrusionOk="0" h="2562225" w="1757679">
                <a:moveTo>
                  <a:pt x="0" y="2561844"/>
                </a:moveTo>
                <a:lnTo>
                  <a:pt x="1757172" y="2561844"/>
                </a:lnTo>
                <a:lnTo>
                  <a:pt x="1757172" y="0"/>
                </a:lnTo>
                <a:lnTo>
                  <a:pt x="0" y="0"/>
                </a:lnTo>
                <a:lnTo>
                  <a:pt x="0" y="2561844"/>
                </a:lnTo>
                <a:close/>
              </a:path>
            </a:pathLst>
          </a:custGeom>
          <a:solidFill>
            <a:srgbClr val="6790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3" name="Google Shape;1093;p47"/>
          <p:cNvSpPr/>
          <p:nvPr/>
        </p:nvSpPr>
        <p:spPr>
          <a:xfrm>
            <a:off x="4637023" y="1603248"/>
            <a:ext cx="2462700" cy="35358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4" name="Google Shape;1094;p47"/>
          <p:cNvSpPr/>
          <p:nvPr/>
        </p:nvSpPr>
        <p:spPr>
          <a:xfrm>
            <a:off x="4700015" y="1635759"/>
            <a:ext cx="2342107" cy="3414165"/>
          </a:xfrm>
          <a:custGeom>
            <a:rect b="b" l="l" r="r" t="t"/>
            <a:pathLst>
              <a:path extrusionOk="0" h="2562225" w="1757679">
                <a:moveTo>
                  <a:pt x="0" y="2561843"/>
                </a:moveTo>
                <a:lnTo>
                  <a:pt x="1757172" y="2561843"/>
                </a:lnTo>
                <a:lnTo>
                  <a:pt x="1757172" y="0"/>
                </a:lnTo>
                <a:lnTo>
                  <a:pt x="0" y="0"/>
                </a:lnTo>
                <a:lnTo>
                  <a:pt x="0" y="2561843"/>
                </a:lnTo>
                <a:close/>
              </a:path>
            </a:pathLst>
          </a:custGeom>
          <a:solidFill>
            <a:srgbClr val="FDB55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5" name="Google Shape;1095;p47"/>
          <p:cNvSpPr txBox="1"/>
          <p:nvPr/>
        </p:nvSpPr>
        <p:spPr>
          <a:xfrm>
            <a:off x="2247393" y="1643888"/>
            <a:ext cx="2329200" cy="3421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19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9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900">
              <a:solidFill>
                <a:srgbClr val="000000"/>
              </a:solidFill>
              <a:latin typeface="Times New Roman"/>
              <a:ea typeface="Times New Roman"/>
              <a:cs typeface="Times New Roman"/>
              <a:sym typeface="Times New Roman"/>
            </a:endParaRPr>
          </a:p>
          <a:p>
            <a:pPr indent="0" lvl="0" marL="0" marR="0" rtl="0" algn="l">
              <a:spcBef>
                <a:spcPts val="47"/>
              </a:spcBef>
              <a:spcAft>
                <a:spcPts val="0"/>
              </a:spcAft>
              <a:buNone/>
            </a:pPr>
            <a:r>
              <a:t/>
            </a:r>
            <a:endParaRPr sz="1900">
              <a:solidFill>
                <a:srgbClr val="000000"/>
              </a:solidFill>
              <a:latin typeface="Times New Roman"/>
              <a:ea typeface="Times New Roman"/>
              <a:cs typeface="Times New Roman"/>
              <a:sym typeface="Times New Roman"/>
            </a:endParaRPr>
          </a:p>
          <a:p>
            <a:pPr indent="0" lvl="0" marL="188802" marR="0" rtl="0" algn="l">
              <a:spcBef>
                <a:spcPts val="0"/>
              </a:spcBef>
              <a:spcAft>
                <a:spcPts val="0"/>
              </a:spcAft>
              <a:buNone/>
            </a:pPr>
            <a:r>
              <a:rPr b="1" lang="en-US" sz="1767" u="sng">
                <a:solidFill>
                  <a:srgbClr val="000000"/>
                </a:solidFill>
                <a:latin typeface="Arial"/>
                <a:ea typeface="Arial"/>
                <a:cs typeface="Arial"/>
                <a:sym typeface="Arial"/>
              </a:rPr>
              <a:t>DNA Sequencing</a:t>
            </a:r>
            <a:endParaRPr sz="1767">
              <a:solidFill>
                <a:srgbClr val="000000"/>
              </a:solidFill>
              <a:latin typeface="Arial"/>
              <a:ea typeface="Arial"/>
              <a:cs typeface="Arial"/>
              <a:sym typeface="Arial"/>
            </a:endParaRPr>
          </a:p>
          <a:p>
            <a:pPr indent="-112209" lvl="0" marL="182874" marR="469888" rtl="0" algn="l">
              <a:spcBef>
                <a:spcPts val="820"/>
              </a:spcBef>
              <a:spcAft>
                <a:spcPts val="0"/>
              </a:spcAft>
              <a:buClr>
                <a:srgbClr val="FFFFFF"/>
              </a:buClr>
              <a:buSzPts val="1767"/>
              <a:buFont typeface="Arial"/>
              <a:buChar char="•"/>
            </a:pPr>
            <a:r>
              <a:rPr b="1" lang="en-US" sz="1367">
                <a:solidFill>
                  <a:srgbClr val="000000"/>
                </a:solidFill>
                <a:latin typeface="Arial"/>
                <a:ea typeface="Arial"/>
                <a:cs typeface="Arial"/>
                <a:sym typeface="Arial"/>
              </a:rPr>
              <a:t>Illumina platforms:  </a:t>
            </a:r>
            <a:r>
              <a:rPr lang="en-US" sz="1367">
                <a:solidFill>
                  <a:srgbClr val="000000"/>
                </a:solidFill>
                <a:latin typeface="Arial"/>
                <a:ea typeface="Arial"/>
                <a:cs typeface="Arial"/>
                <a:sym typeface="Arial"/>
              </a:rPr>
              <a:t>NovaSeq, HiSeq,  MiSeq, Next Seq</a:t>
            </a:r>
            <a:endParaRPr sz="1367">
              <a:solidFill>
                <a:srgbClr val="000000"/>
              </a:solidFill>
              <a:latin typeface="Arial"/>
              <a:ea typeface="Arial"/>
              <a:cs typeface="Arial"/>
              <a:sym typeface="Arial"/>
            </a:endParaRPr>
          </a:p>
          <a:p>
            <a:pPr indent="-112209" lvl="0" marL="182874" marR="0" rtl="0" algn="l">
              <a:spcBef>
                <a:spcPts val="0"/>
              </a:spcBef>
              <a:spcAft>
                <a:spcPts val="0"/>
              </a:spcAft>
              <a:buClr>
                <a:srgbClr val="FFFFFF"/>
              </a:buClr>
              <a:buSzPts val="1767"/>
              <a:buFont typeface="Arial"/>
              <a:buChar char="•"/>
            </a:pPr>
            <a:r>
              <a:rPr b="1" lang="en-US" sz="1367">
                <a:solidFill>
                  <a:srgbClr val="000000"/>
                </a:solidFill>
                <a:latin typeface="Arial"/>
                <a:ea typeface="Arial"/>
                <a:cs typeface="Arial"/>
                <a:sym typeface="Arial"/>
              </a:rPr>
              <a:t>PacBio platforms:</a:t>
            </a:r>
            <a:endParaRPr sz="1367">
              <a:solidFill>
                <a:srgbClr val="000000"/>
              </a:solidFill>
              <a:latin typeface="Arial"/>
              <a:ea typeface="Arial"/>
              <a:cs typeface="Arial"/>
              <a:sym typeface="Arial"/>
            </a:endParaRPr>
          </a:p>
          <a:p>
            <a:pPr indent="0" lvl="0" marL="182874" marR="0" rtl="0" algn="l">
              <a:spcBef>
                <a:spcPts val="0"/>
              </a:spcBef>
              <a:spcAft>
                <a:spcPts val="0"/>
              </a:spcAft>
              <a:buNone/>
            </a:pPr>
            <a:r>
              <a:rPr lang="en-US" sz="1367">
                <a:solidFill>
                  <a:srgbClr val="000000"/>
                </a:solidFill>
                <a:latin typeface="Arial"/>
                <a:ea typeface="Arial"/>
                <a:cs typeface="Arial"/>
                <a:sym typeface="Arial"/>
              </a:rPr>
              <a:t>Sequel I and II</a:t>
            </a:r>
            <a:endParaRPr sz="1367">
              <a:solidFill>
                <a:srgbClr val="000000"/>
              </a:solidFill>
              <a:latin typeface="Arial"/>
              <a:ea typeface="Arial"/>
              <a:cs typeface="Arial"/>
              <a:sym typeface="Arial"/>
            </a:endParaRPr>
          </a:p>
          <a:p>
            <a:pPr indent="-112209" lvl="0" marL="182874" marR="0" rtl="0" algn="l">
              <a:spcBef>
                <a:spcPts val="0"/>
              </a:spcBef>
              <a:spcAft>
                <a:spcPts val="0"/>
              </a:spcAft>
              <a:buClr>
                <a:srgbClr val="FFFFFF"/>
              </a:buClr>
              <a:buSzPts val="1767"/>
              <a:buFont typeface="Arial"/>
              <a:buChar char="•"/>
            </a:pPr>
            <a:r>
              <a:rPr b="1" lang="en-US" sz="1367">
                <a:solidFill>
                  <a:srgbClr val="000000"/>
                </a:solidFill>
                <a:latin typeface="Arial"/>
                <a:ea typeface="Arial"/>
                <a:cs typeface="Arial"/>
                <a:sym typeface="Arial"/>
              </a:rPr>
              <a:t>Oxford Nanopore</a:t>
            </a:r>
            <a:endParaRPr sz="1367">
              <a:solidFill>
                <a:srgbClr val="000000"/>
              </a:solidFill>
              <a:latin typeface="Arial"/>
              <a:ea typeface="Arial"/>
              <a:cs typeface="Arial"/>
              <a:sym typeface="Arial"/>
            </a:endParaRPr>
          </a:p>
          <a:p>
            <a:pPr indent="0" lvl="0" marL="182874" marR="0" rtl="0" algn="l">
              <a:spcBef>
                <a:spcPts val="0"/>
              </a:spcBef>
              <a:spcAft>
                <a:spcPts val="0"/>
              </a:spcAft>
              <a:buNone/>
            </a:pPr>
            <a:r>
              <a:rPr b="1" lang="en-US" sz="1367">
                <a:solidFill>
                  <a:srgbClr val="000000"/>
                </a:solidFill>
                <a:latin typeface="Arial"/>
                <a:ea typeface="Arial"/>
                <a:cs typeface="Arial"/>
                <a:sym typeface="Arial"/>
              </a:rPr>
              <a:t>platforms:</a:t>
            </a:r>
            <a:endParaRPr sz="1367">
              <a:solidFill>
                <a:srgbClr val="000000"/>
              </a:solidFill>
              <a:latin typeface="Arial"/>
              <a:ea typeface="Arial"/>
              <a:cs typeface="Arial"/>
              <a:sym typeface="Arial"/>
            </a:endParaRPr>
          </a:p>
          <a:p>
            <a:pPr indent="0" lvl="0" marL="182874" marR="0" rtl="0" algn="l">
              <a:spcBef>
                <a:spcPts val="0"/>
              </a:spcBef>
              <a:spcAft>
                <a:spcPts val="0"/>
              </a:spcAft>
              <a:buNone/>
            </a:pPr>
            <a:r>
              <a:rPr lang="en-US" sz="1367">
                <a:solidFill>
                  <a:srgbClr val="000000"/>
                </a:solidFill>
                <a:latin typeface="Arial"/>
                <a:ea typeface="Arial"/>
                <a:cs typeface="Arial"/>
                <a:sym typeface="Arial"/>
              </a:rPr>
              <a:t>MinION, PromethION</a:t>
            </a:r>
            <a:endParaRPr sz="1367">
              <a:solidFill>
                <a:srgbClr val="000000"/>
              </a:solidFill>
              <a:latin typeface="Arial"/>
              <a:ea typeface="Arial"/>
              <a:cs typeface="Arial"/>
              <a:sym typeface="Arial"/>
            </a:endParaRPr>
          </a:p>
        </p:txBody>
      </p:sp>
      <p:sp>
        <p:nvSpPr>
          <p:cNvPr id="1096" name="Google Shape;1096;p47"/>
          <p:cNvSpPr/>
          <p:nvPr/>
        </p:nvSpPr>
        <p:spPr>
          <a:xfrm>
            <a:off x="2873247" y="1731263"/>
            <a:ext cx="1048500" cy="10485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7" name="Google Shape;1097;p47"/>
          <p:cNvSpPr/>
          <p:nvPr/>
        </p:nvSpPr>
        <p:spPr>
          <a:xfrm>
            <a:off x="2866813" y="1724829"/>
            <a:ext cx="1061055" cy="1061055"/>
          </a:xfrm>
          <a:custGeom>
            <a:rect b="b" l="l" r="r" t="t"/>
            <a:pathLst>
              <a:path extrusionOk="0" h="796289" w="796289">
                <a:moveTo>
                  <a:pt x="398144" y="0"/>
                </a:moveTo>
                <a:lnTo>
                  <a:pt x="438657" y="2031"/>
                </a:lnTo>
                <a:lnTo>
                  <a:pt x="478408" y="8127"/>
                </a:lnTo>
                <a:lnTo>
                  <a:pt x="516635" y="18161"/>
                </a:lnTo>
                <a:lnTo>
                  <a:pt x="553212" y="31368"/>
                </a:lnTo>
                <a:lnTo>
                  <a:pt x="587756" y="48260"/>
                </a:lnTo>
                <a:lnTo>
                  <a:pt x="620648" y="67944"/>
                </a:lnTo>
                <a:lnTo>
                  <a:pt x="651128" y="90804"/>
                </a:lnTo>
                <a:lnTo>
                  <a:pt x="679703" y="116586"/>
                </a:lnTo>
                <a:lnTo>
                  <a:pt x="705357" y="145033"/>
                </a:lnTo>
                <a:lnTo>
                  <a:pt x="728344" y="175640"/>
                </a:lnTo>
                <a:lnTo>
                  <a:pt x="748029" y="208533"/>
                </a:lnTo>
                <a:lnTo>
                  <a:pt x="764920" y="243077"/>
                </a:lnTo>
                <a:lnTo>
                  <a:pt x="778128" y="279653"/>
                </a:lnTo>
                <a:lnTo>
                  <a:pt x="788162" y="317753"/>
                </a:lnTo>
                <a:lnTo>
                  <a:pt x="794131" y="357631"/>
                </a:lnTo>
                <a:lnTo>
                  <a:pt x="796163" y="398144"/>
                </a:lnTo>
                <a:lnTo>
                  <a:pt x="794131" y="438657"/>
                </a:lnTo>
                <a:lnTo>
                  <a:pt x="788162" y="478408"/>
                </a:lnTo>
                <a:lnTo>
                  <a:pt x="778128" y="516636"/>
                </a:lnTo>
                <a:lnTo>
                  <a:pt x="764920" y="553212"/>
                </a:lnTo>
                <a:lnTo>
                  <a:pt x="748029" y="587755"/>
                </a:lnTo>
                <a:lnTo>
                  <a:pt x="728344" y="620648"/>
                </a:lnTo>
                <a:lnTo>
                  <a:pt x="705357" y="651128"/>
                </a:lnTo>
                <a:lnTo>
                  <a:pt x="679703" y="679703"/>
                </a:lnTo>
                <a:lnTo>
                  <a:pt x="651128" y="705357"/>
                </a:lnTo>
                <a:lnTo>
                  <a:pt x="620648" y="728344"/>
                </a:lnTo>
                <a:lnTo>
                  <a:pt x="587756" y="748029"/>
                </a:lnTo>
                <a:lnTo>
                  <a:pt x="553212" y="764920"/>
                </a:lnTo>
                <a:lnTo>
                  <a:pt x="516635" y="778128"/>
                </a:lnTo>
                <a:lnTo>
                  <a:pt x="478408" y="788161"/>
                </a:lnTo>
                <a:lnTo>
                  <a:pt x="438657" y="794130"/>
                </a:lnTo>
                <a:lnTo>
                  <a:pt x="398144" y="796163"/>
                </a:lnTo>
                <a:lnTo>
                  <a:pt x="357631" y="794130"/>
                </a:lnTo>
                <a:lnTo>
                  <a:pt x="317753" y="788161"/>
                </a:lnTo>
                <a:lnTo>
                  <a:pt x="279653" y="778128"/>
                </a:lnTo>
                <a:lnTo>
                  <a:pt x="243077" y="764920"/>
                </a:lnTo>
                <a:lnTo>
                  <a:pt x="208533" y="748029"/>
                </a:lnTo>
                <a:lnTo>
                  <a:pt x="175640" y="728344"/>
                </a:lnTo>
                <a:lnTo>
                  <a:pt x="145033" y="705357"/>
                </a:lnTo>
                <a:lnTo>
                  <a:pt x="116585" y="679703"/>
                </a:lnTo>
                <a:lnTo>
                  <a:pt x="90804" y="651128"/>
                </a:lnTo>
                <a:lnTo>
                  <a:pt x="48259" y="587755"/>
                </a:lnTo>
                <a:lnTo>
                  <a:pt x="31368" y="553212"/>
                </a:lnTo>
                <a:lnTo>
                  <a:pt x="18160" y="516636"/>
                </a:lnTo>
                <a:lnTo>
                  <a:pt x="8127" y="478408"/>
                </a:lnTo>
                <a:lnTo>
                  <a:pt x="2031" y="438657"/>
                </a:lnTo>
                <a:lnTo>
                  <a:pt x="0" y="398144"/>
                </a:lnTo>
                <a:lnTo>
                  <a:pt x="2031" y="357631"/>
                </a:lnTo>
                <a:lnTo>
                  <a:pt x="8127" y="317753"/>
                </a:lnTo>
                <a:lnTo>
                  <a:pt x="18160" y="279653"/>
                </a:lnTo>
                <a:lnTo>
                  <a:pt x="31368" y="243077"/>
                </a:lnTo>
                <a:lnTo>
                  <a:pt x="48259" y="208533"/>
                </a:lnTo>
                <a:lnTo>
                  <a:pt x="67944" y="175640"/>
                </a:lnTo>
                <a:lnTo>
                  <a:pt x="90804" y="145033"/>
                </a:lnTo>
                <a:lnTo>
                  <a:pt x="116585" y="116586"/>
                </a:lnTo>
                <a:lnTo>
                  <a:pt x="145033" y="90804"/>
                </a:lnTo>
                <a:lnTo>
                  <a:pt x="175640" y="67944"/>
                </a:lnTo>
                <a:lnTo>
                  <a:pt x="208533" y="48260"/>
                </a:lnTo>
                <a:lnTo>
                  <a:pt x="243077" y="31368"/>
                </a:lnTo>
                <a:lnTo>
                  <a:pt x="279653" y="18161"/>
                </a:lnTo>
                <a:lnTo>
                  <a:pt x="317753" y="8127"/>
                </a:lnTo>
                <a:lnTo>
                  <a:pt x="357631" y="2031"/>
                </a:lnTo>
                <a:lnTo>
                  <a:pt x="398144" y="0"/>
                </a:lnTo>
                <a:close/>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8" name="Google Shape;1098;p47"/>
          <p:cNvSpPr txBox="1"/>
          <p:nvPr/>
        </p:nvSpPr>
        <p:spPr>
          <a:xfrm>
            <a:off x="4700690" y="1624746"/>
            <a:ext cx="2343600" cy="3368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1800">
              <a:latin typeface="Times New Roman"/>
              <a:ea typeface="Times New Roman"/>
              <a:cs typeface="Times New Roman"/>
              <a:sym typeface="Times New Roman"/>
            </a:endParaRPr>
          </a:p>
          <a:p>
            <a:pPr indent="0" lvl="0" marL="0" marR="0" rtl="0" algn="l">
              <a:spcBef>
                <a:spcPts val="0"/>
              </a:spcBef>
              <a:spcAft>
                <a:spcPts val="0"/>
              </a:spcAft>
              <a:buNone/>
            </a:pPr>
            <a:r>
              <a:t/>
            </a:r>
            <a:endParaRPr sz="1800">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2333">
              <a:solidFill>
                <a:srgbClr val="000000"/>
              </a:solidFill>
              <a:latin typeface="Times New Roman"/>
              <a:ea typeface="Times New Roman"/>
              <a:cs typeface="Times New Roman"/>
              <a:sym typeface="Times New Roman"/>
            </a:endParaRPr>
          </a:p>
          <a:p>
            <a:pPr indent="847" lvl="0" marL="408929" marR="397076" rtl="0" algn="ctr">
              <a:spcBef>
                <a:spcPts val="0"/>
              </a:spcBef>
              <a:spcAft>
                <a:spcPts val="0"/>
              </a:spcAft>
              <a:buNone/>
            </a:pPr>
            <a:r>
              <a:rPr b="1" lang="en-US" sz="1667">
                <a:solidFill>
                  <a:srgbClr val="000000"/>
                </a:solidFill>
                <a:latin typeface="Arial"/>
                <a:ea typeface="Arial"/>
                <a:cs typeface="Arial"/>
                <a:sym typeface="Arial"/>
              </a:rPr>
              <a:t>Advanced  Genomic  Technologies</a:t>
            </a:r>
            <a:endParaRPr sz="1667">
              <a:solidFill>
                <a:srgbClr val="000000"/>
              </a:solidFill>
              <a:latin typeface="Arial"/>
              <a:ea typeface="Arial"/>
              <a:cs typeface="Arial"/>
              <a:sym typeface="Arial"/>
            </a:endParaRPr>
          </a:p>
          <a:p>
            <a:pPr indent="-160862" lvl="0" marL="264999" marR="0" rtl="0" algn="l">
              <a:spcBef>
                <a:spcPts val="973"/>
              </a:spcBef>
              <a:spcAft>
                <a:spcPts val="0"/>
              </a:spcAft>
              <a:buClr>
                <a:srgbClr val="FFFFFF"/>
              </a:buClr>
              <a:buSzPts val="1667"/>
              <a:buFont typeface="Arial"/>
              <a:buChar char="•"/>
            </a:pPr>
            <a:r>
              <a:rPr b="1" lang="en-US" sz="1267">
                <a:solidFill>
                  <a:srgbClr val="000000"/>
                </a:solidFill>
                <a:latin typeface="Arial"/>
                <a:ea typeface="Arial"/>
                <a:cs typeface="Arial"/>
                <a:sym typeface="Arial"/>
              </a:rPr>
              <a:t>Single-cell Seq</a:t>
            </a:r>
            <a:endParaRPr sz="1267">
              <a:solidFill>
                <a:srgbClr val="000000"/>
              </a:solidFill>
              <a:latin typeface="Arial"/>
              <a:ea typeface="Arial"/>
              <a:cs typeface="Arial"/>
              <a:sym typeface="Arial"/>
            </a:endParaRPr>
          </a:p>
          <a:p>
            <a:pPr indent="-160862" lvl="0" marL="264999" marR="0" rtl="0" algn="l">
              <a:spcBef>
                <a:spcPts val="0"/>
              </a:spcBef>
              <a:spcAft>
                <a:spcPts val="0"/>
              </a:spcAft>
              <a:buClr>
                <a:srgbClr val="FFFFFF"/>
              </a:buClr>
              <a:buSzPts val="1667"/>
              <a:buFont typeface="Arial"/>
              <a:buChar char="•"/>
            </a:pPr>
            <a:r>
              <a:rPr b="1" lang="en-US" sz="1267">
                <a:solidFill>
                  <a:srgbClr val="000000"/>
                </a:solidFill>
                <a:latin typeface="Arial"/>
                <a:ea typeface="Arial"/>
                <a:cs typeface="Arial"/>
                <a:sym typeface="Arial"/>
              </a:rPr>
              <a:t>Metabolomics</a:t>
            </a:r>
            <a:endParaRPr sz="1267">
              <a:solidFill>
                <a:srgbClr val="000000"/>
              </a:solidFill>
              <a:latin typeface="Arial"/>
              <a:ea typeface="Arial"/>
              <a:cs typeface="Arial"/>
              <a:sym typeface="Arial"/>
            </a:endParaRPr>
          </a:p>
          <a:p>
            <a:pPr indent="-160862" lvl="0" marL="264999" marR="0" rtl="0" algn="l">
              <a:spcBef>
                <a:spcPts val="0"/>
              </a:spcBef>
              <a:spcAft>
                <a:spcPts val="0"/>
              </a:spcAft>
              <a:buClr>
                <a:srgbClr val="FFFFFF"/>
              </a:buClr>
              <a:buSzPts val="1667"/>
              <a:buFont typeface="Arial"/>
              <a:buChar char="•"/>
            </a:pPr>
            <a:r>
              <a:rPr b="1" lang="en-US" sz="1267">
                <a:solidFill>
                  <a:srgbClr val="000000"/>
                </a:solidFill>
                <a:latin typeface="Arial"/>
                <a:ea typeface="Arial"/>
                <a:cs typeface="Arial"/>
                <a:sym typeface="Arial"/>
              </a:rPr>
              <a:t>Epigenomics</a:t>
            </a:r>
            <a:endParaRPr sz="1267">
              <a:solidFill>
                <a:srgbClr val="000000"/>
              </a:solidFill>
              <a:latin typeface="Arial"/>
              <a:ea typeface="Arial"/>
              <a:cs typeface="Arial"/>
              <a:sym typeface="Arial"/>
            </a:endParaRPr>
          </a:p>
          <a:p>
            <a:pPr indent="-160862" lvl="0" marL="264999" marR="0" rtl="0" algn="l">
              <a:spcBef>
                <a:spcPts val="7"/>
              </a:spcBef>
              <a:spcAft>
                <a:spcPts val="0"/>
              </a:spcAft>
              <a:buClr>
                <a:srgbClr val="FFFFFF"/>
              </a:buClr>
              <a:buSzPts val="1667"/>
              <a:buFont typeface="Arial"/>
              <a:buChar char="•"/>
            </a:pPr>
            <a:r>
              <a:rPr b="1" lang="en-US" sz="1267">
                <a:solidFill>
                  <a:srgbClr val="000000"/>
                </a:solidFill>
                <a:latin typeface="Arial"/>
                <a:ea typeface="Arial"/>
                <a:cs typeface="Arial"/>
                <a:sym typeface="Arial"/>
              </a:rPr>
              <a:t>Transcriptomics</a:t>
            </a:r>
            <a:endParaRPr sz="1267">
              <a:solidFill>
                <a:srgbClr val="000000"/>
              </a:solidFill>
              <a:latin typeface="Arial"/>
              <a:ea typeface="Arial"/>
              <a:cs typeface="Arial"/>
              <a:sym typeface="Arial"/>
            </a:endParaRPr>
          </a:p>
          <a:p>
            <a:pPr indent="-160862" lvl="0" marL="264999" marR="0" rtl="0" algn="l">
              <a:spcBef>
                <a:spcPts val="0"/>
              </a:spcBef>
              <a:spcAft>
                <a:spcPts val="0"/>
              </a:spcAft>
              <a:buClr>
                <a:srgbClr val="FFFFFF"/>
              </a:buClr>
              <a:buSzPts val="1667"/>
              <a:buFont typeface="Arial"/>
              <a:buChar char="•"/>
            </a:pPr>
            <a:r>
              <a:rPr b="1" lang="en-US" sz="1267">
                <a:solidFill>
                  <a:srgbClr val="000000"/>
                </a:solidFill>
                <a:latin typeface="Arial"/>
                <a:ea typeface="Arial"/>
                <a:cs typeface="Arial"/>
                <a:sym typeface="Arial"/>
              </a:rPr>
              <a:t>DAP-seq, Drop-seq</a:t>
            </a:r>
            <a:endParaRPr sz="1267">
              <a:solidFill>
                <a:srgbClr val="000000"/>
              </a:solidFill>
              <a:latin typeface="Arial"/>
              <a:ea typeface="Arial"/>
              <a:cs typeface="Arial"/>
              <a:sym typeface="Arial"/>
            </a:endParaRPr>
          </a:p>
        </p:txBody>
      </p:sp>
      <p:sp>
        <p:nvSpPr>
          <p:cNvPr id="1099" name="Google Shape;1099;p47"/>
          <p:cNvSpPr/>
          <p:nvPr/>
        </p:nvSpPr>
        <p:spPr>
          <a:xfrm>
            <a:off x="5108955" y="3571239"/>
            <a:ext cx="1525585" cy="0"/>
          </a:xfrm>
          <a:custGeom>
            <a:rect b="b" l="l" r="r" t="t"/>
            <a:pathLst>
              <a:path extrusionOk="0" h="120000" w="1144904">
                <a:moveTo>
                  <a:pt x="0" y="0"/>
                </a:moveTo>
                <a:lnTo>
                  <a:pt x="1144524" y="0"/>
                </a:lnTo>
              </a:path>
            </a:pathLst>
          </a:custGeom>
          <a:noFill/>
          <a:ln cap="flat" cmpd="sng" w="182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0" name="Google Shape;1100;p47"/>
          <p:cNvSpPr/>
          <p:nvPr/>
        </p:nvSpPr>
        <p:spPr>
          <a:xfrm>
            <a:off x="5346193" y="1745489"/>
            <a:ext cx="1038300" cy="10404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1" name="Google Shape;1101;p47"/>
          <p:cNvSpPr/>
          <p:nvPr/>
        </p:nvSpPr>
        <p:spPr>
          <a:xfrm>
            <a:off x="5339756" y="1739053"/>
            <a:ext cx="1050903" cy="1053441"/>
          </a:xfrm>
          <a:custGeom>
            <a:rect b="b" l="l" r="r" t="t"/>
            <a:pathLst>
              <a:path extrusionOk="0" h="790575" w="788670">
                <a:moveTo>
                  <a:pt x="394589" y="0"/>
                </a:moveTo>
                <a:lnTo>
                  <a:pt x="434721" y="2032"/>
                </a:lnTo>
                <a:lnTo>
                  <a:pt x="473710" y="8127"/>
                </a:lnTo>
                <a:lnTo>
                  <a:pt x="511429" y="17780"/>
                </a:lnTo>
                <a:lnTo>
                  <a:pt x="548005" y="30987"/>
                </a:lnTo>
                <a:lnTo>
                  <a:pt x="582168" y="47879"/>
                </a:lnTo>
                <a:lnTo>
                  <a:pt x="645287" y="90424"/>
                </a:lnTo>
                <a:lnTo>
                  <a:pt x="698627" y="143890"/>
                </a:lnTo>
                <a:lnTo>
                  <a:pt x="740791" y="206883"/>
                </a:lnTo>
                <a:lnTo>
                  <a:pt x="757682" y="241426"/>
                </a:lnTo>
                <a:lnTo>
                  <a:pt x="771017" y="278002"/>
                </a:lnTo>
                <a:lnTo>
                  <a:pt x="780669" y="315849"/>
                </a:lnTo>
                <a:lnTo>
                  <a:pt x="786638" y="354838"/>
                </a:lnTo>
                <a:lnTo>
                  <a:pt x="788670" y="395350"/>
                </a:lnTo>
                <a:lnTo>
                  <a:pt x="786638" y="435483"/>
                </a:lnTo>
                <a:lnTo>
                  <a:pt x="780669" y="474852"/>
                </a:lnTo>
                <a:lnTo>
                  <a:pt x="771017" y="512699"/>
                </a:lnTo>
                <a:lnTo>
                  <a:pt x="757682" y="548767"/>
                </a:lnTo>
                <a:lnTo>
                  <a:pt x="740791" y="583311"/>
                </a:lnTo>
                <a:lnTo>
                  <a:pt x="698627" y="646430"/>
                </a:lnTo>
                <a:lnTo>
                  <a:pt x="645287" y="699897"/>
                </a:lnTo>
                <a:lnTo>
                  <a:pt x="614680" y="722757"/>
                </a:lnTo>
                <a:lnTo>
                  <a:pt x="548005" y="759333"/>
                </a:lnTo>
                <a:lnTo>
                  <a:pt x="511429" y="772541"/>
                </a:lnTo>
                <a:lnTo>
                  <a:pt x="473710" y="782193"/>
                </a:lnTo>
                <a:lnTo>
                  <a:pt x="434721" y="788289"/>
                </a:lnTo>
                <a:lnTo>
                  <a:pt x="394589" y="790194"/>
                </a:lnTo>
                <a:lnTo>
                  <a:pt x="354330" y="788289"/>
                </a:lnTo>
                <a:lnTo>
                  <a:pt x="315087" y="782193"/>
                </a:lnTo>
                <a:lnTo>
                  <a:pt x="277241" y="772541"/>
                </a:lnTo>
                <a:lnTo>
                  <a:pt x="241046" y="759333"/>
                </a:lnTo>
                <a:lnTo>
                  <a:pt x="206502" y="742442"/>
                </a:lnTo>
                <a:lnTo>
                  <a:pt x="143510" y="699897"/>
                </a:lnTo>
                <a:lnTo>
                  <a:pt x="90043" y="646430"/>
                </a:lnTo>
                <a:lnTo>
                  <a:pt x="47879" y="583311"/>
                </a:lnTo>
                <a:lnTo>
                  <a:pt x="30987" y="548767"/>
                </a:lnTo>
                <a:lnTo>
                  <a:pt x="17780" y="512699"/>
                </a:lnTo>
                <a:lnTo>
                  <a:pt x="8128" y="474852"/>
                </a:lnTo>
                <a:lnTo>
                  <a:pt x="2032" y="435483"/>
                </a:lnTo>
                <a:lnTo>
                  <a:pt x="0" y="395350"/>
                </a:lnTo>
                <a:lnTo>
                  <a:pt x="2032" y="354838"/>
                </a:lnTo>
                <a:lnTo>
                  <a:pt x="8128" y="315849"/>
                </a:lnTo>
                <a:lnTo>
                  <a:pt x="17780" y="278002"/>
                </a:lnTo>
                <a:lnTo>
                  <a:pt x="30987" y="241426"/>
                </a:lnTo>
                <a:lnTo>
                  <a:pt x="47879" y="206883"/>
                </a:lnTo>
                <a:lnTo>
                  <a:pt x="90043" y="143890"/>
                </a:lnTo>
                <a:lnTo>
                  <a:pt x="115697" y="115697"/>
                </a:lnTo>
                <a:lnTo>
                  <a:pt x="173990" y="67563"/>
                </a:lnTo>
                <a:lnTo>
                  <a:pt x="241046" y="30987"/>
                </a:lnTo>
                <a:lnTo>
                  <a:pt x="277241" y="17780"/>
                </a:lnTo>
                <a:lnTo>
                  <a:pt x="315087" y="8127"/>
                </a:lnTo>
                <a:lnTo>
                  <a:pt x="354330" y="2032"/>
                </a:lnTo>
                <a:lnTo>
                  <a:pt x="394589" y="0"/>
                </a:lnTo>
                <a:close/>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2" name="Google Shape;1102;p47"/>
          <p:cNvSpPr/>
          <p:nvPr/>
        </p:nvSpPr>
        <p:spPr>
          <a:xfrm>
            <a:off x="2375407" y="5362447"/>
            <a:ext cx="1036200" cy="10362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3" name="Google Shape;1103;p47"/>
          <p:cNvSpPr/>
          <p:nvPr/>
        </p:nvSpPr>
        <p:spPr>
          <a:xfrm>
            <a:off x="2368972" y="5356097"/>
            <a:ext cx="1049211" cy="1049210"/>
          </a:xfrm>
          <a:custGeom>
            <a:rect b="b" l="l" r="r" t="t"/>
            <a:pathLst>
              <a:path extrusionOk="0" h="787400" w="787400">
                <a:moveTo>
                  <a:pt x="393700" y="0"/>
                </a:moveTo>
                <a:lnTo>
                  <a:pt x="433958" y="2006"/>
                </a:lnTo>
                <a:lnTo>
                  <a:pt x="472947" y="8026"/>
                </a:lnTo>
                <a:lnTo>
                  <a:pt x="510667" y="17665"/>
                </a:lnTo>
                <a:lnTo>
                  <a:pt x="546862" y="30937"/>
                </a:lnTo>
                <a:lnTo>
                  <a:pt x="613537" y="67094"/>
                </a:lnTo>
                <a:lnTo>
                  <a:pt x="671830" y="115290"/>
                </a:lnTo>
                <a:lnTo>
                  <a:pt x="719963" y="173532"/>
                </a:lnTo>
                <a:lnTo>
                  <a:pt x="756157" y="240639"/>
                </a:lnTo>
                <a:lnTo>
                  <a:pt x="769365" y="276796"/>
                </a:lnTo>
                <a:lnTo>
                  <a:pt x="779018" y="314566"/>
                </a:lnTo>
                <a:lnTo>
                  <a:pt x="785113" y="353529"/>
                </a:lnTo>
                <a:lnTo>
                  <a:pt x="787019" y="393699"/>
                </a:lnTo>
                <a:lnTo>
                  <a:pt x="785113" y="433870"/>
                </a:lnTo>
                <a:lnTo>
                  <a:pt x="779018" y="472833"/>
                </a:lnTo>
                <a:lnTo>
                  <a:pt x="769365" y="510603"/>
                </a:lnTo>
                <a:lnTo>
                  <a:pt x="756157" y="546773"/>
                </a:lnTo>
                <a:lnTo>
                  <a:pt x="719963" y="613473"/>
                </a:lnTo>
                <a:lnTo>
                  <a:pt x="671830" y="671715"/>
                </a:lnTo>
                <a:lnTo>
                  <a:pt x="613537" y="719912"/>
                </a:lnTo>
                <a:lnTo>
                  <a:pt x="546862" y="756069"/>
                </a:lnTo>
                <a:lnTo>
                  <a:pt x="510667" y="769327"/>
                </a:lnTo>
                <a:lnTo>
                  <a:pt x="472947" y="778979"/>
                </a:lnTo>
                <a:lnTo>
                  <a:pt x="433958" y="784999"/>
                </a:lnTo>
                <a:lnTo>
                  <a:pt x="393700" y="787006"/>
                </a:lnTo>
                <a:lnTo>
                  <a:pt x="353568" y="784999"/>
                </a:lnTo>
                <a:lnTo>
                  <a:pt x="314578" y="778979"/>
                </a:lnTo>
                <a:lnTo>
                  <a:pt x="276859" y="769327"/>
                </a:lnTo>
                <a:lnTo>
                  <a:pt x="240664" y="756081"/>
                </a:lnTo>
                <a:lnTo>
                  <a:pt x="206120" y="739609"/>
                </a:lnTo>
                <a:lnTo>
                  <a:pt x="143509" y="697014"/>
                </a:lnTo>
                <a:lnTo>
                  <a:pt x="90043" y="643597"/>
                </a:lnTo>
                <a:lnTo>
                  <a:pt x="47497" y="580910"/>
                </a:lnTo>
                <a:lnTo>
                  <a:pt x="17780" y="510603"/>
                </a:lnTo>
                <a:lnTo>
                  <a:pt x="8127" y="472833"/>
                </a:lnTo>
                <a:lnTo>
                  <a:pt x="2031" y="433870"/>
                </a:lnTo>
                <a:lnTo>
                  <a:pt x="0" y="393699"/>
                </a:lnTo>
                <a:lnTo>
                  <a:pt x="2031" y="353529"/>
                </a:lnTo>
                <a:lnTo>
                  <a:pt x="8127" y="314566"/>
                </a:lnTo>
                <a:lnTo>
                  <a:pt x="17780" y="276796"/>
                </a:lnTo>
                <a:lnTo>
                  <a:pt x="30987" y="240639"/>
                </a:lnTo>
                <a:lnTo>
                  <a:pt x="47497" y="206095"/>
                </a:lnTo>
                <a:lnTo>
                  <a:pt x="90043" y="143408"/>
                </a:lnTo>
                <a:lnTo>
                  <a:pt x="143509" y="89992"/>
                </a:lnTo>
                <a:lnTo>
                  <a:pt x="206120" y="47396"/>
                </a:lnTo>
                <a:lnTo>
                  <a:pt x="240664" y="30924"/>
                </a:lnTo>
                <a:lnTo>
                  <a:pt x="276859" y="17665"/>
                </a:lnTo>
                <a:lnTo>
                  <a:pt x="314578" y="8026"/>
                </a:lnTo>
                <a:lnTo>
                  <a:pt x="353568" y="2006"/>
                </a:lnTo>
                <a:lnTo>
                  <a:pt x="393700" y="0"/>
                </a:lnTo>
                <a:close/>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4" name="Google Shape;1104;p47"/>
          <p:cNvSpPr txBox="1"/>
          <p:nvPr/>
        </p:nvSpPr>
        <p:spPr>
          <a:xfrm>
            <a:off x="2241296" y="5161279"/>
            <a:ext cx="7281300" cy="1538700"/>
          </a:xfrm>
          <a:prstGeom prst="rect">
            <a:avLst/>
          </a:prstGeom>
          <a:noFill/>
          <a:ln>
            <a:noFill/>
          </a:ln>
        </p:spPr>
        <p:txBody>
          <a:bodyPr anchorCtr="0" anchor="t" bIns="0" lIns="0" spcFirstLastPara="1" rIns="0" wrap="square" tIns="6750">
            <a:spAutoFit/>
          </a:bodyPr>
          <a:lstStyle/>
          <a:p>
            <a:pPr indent="0" lvl="0" marL="1673818" marR="0" rtl="0" algn="l">
              <a:spcBef>
                <a:spcPts val="0"/>
              </a:spcBef>
              <a:spcAft>
                <a:spcPts val="0"/>
              </a:spcAft>
              <a:buNone/>
            </a:pPr>
            <a:r>
              <a:rPr b="1" lang="en-US" sz="1567" u="sng">
                <a:solidFill>
                  <a:srgbClr val="000000"/>
                </a:solidFill>
                <a:latin typeface="Arial"/>
                <a:ea typeface="Arial"/>
                <a:cs typeface="Arial"/>
                <a:sym typeface="Arial"/>
              </a:rPr>
              <a:t>Data Science and Informatics</a:t>
            </a:r>
            <a:endParaRPr sz="1567">
              <a:solidFill>
                <a:srgbClr val="000000"/>
              </a:solidFill>
              <a:latin typeface="Arial"/>
              <a:ea typeface="Arial"/>
              <a:cs typeface="Arial"/>
              <a:sym typeface="Arial"/>
            </a:endParaRPr>
          </a:p>
          <a:p>
            <a:pPr indent="-154511" lvl="0" marL="1846534" marR="0" rtl="0" algn="l">
              <a:spcBef>
                <a:spcPts val="660"/>
              </a:spcBef>
              <a:spcAft>
                <a:spcPts val="0"/>
              </a:spcAft>
              <a:buClr>
                <a:srgbClr val="FFFFFF"/>
              </a:buClr>
              <a:buSzPts val="1567"/>
              <a:buFont typeface="Arial"/>
              <a:buChar char="•"/>
            </a:pPr>
            <a:r>
              <a:rPr b="1" lang="en-US" sz="1167">
                <a:solidFill>
                  <a:srgbClr val="000000"/>
                </a:solidFill>
                <a:latin typeface="Arial"/>
                <a:ea typeface="Arial"/>
                <a:cs typeface="Arial"/>
                <a:sym typeface="Arial"/>
              </a:rPr>
              <a:t>Scalable Data Processing, Analysis and Access</a:t>
            </a:r>
            <a:endParaRPr sz="1167">
              <a:solidFill>
                <a:srgbClr val="000000"/>
              </a:solidFill>
              <a:latin typeface="Arial"/>
              <a:ea typeface="Arial"/>
              <a:cs typeface="Arial"/>
              <a:sym typeface="Arial"/>
            </a:endParaRPr>
          </a:p>
          <a:p>
            <a:pPr indent="-154511" lvl="0" marL="1846534" marR="0" rtl="0" algn="l">
              <a:spcBef>
                <a:spcPts val="0"/>
              </a:spcBef>
              <a:spcAft>
                <a:spcPts val="0"/>
              </a:spcAft>
              <a:buClr>
                <a:srgbClr val="FFFFFF"/>
              </a:buClr>
              <a:buSzPts val="1567"/>
              <a:buFont typeface="Arial"/>
              <a:buChar char="•"/>
            </a:pPr>
            <a:r>
              <a:rPr b="1" lang="en-US" sz="1167">
                <a:solidFill>
                  <a:srgbClr val="000000"/>
                </a:solidFill>
                <a:latin typeface="Arial"/>
                <a:ea typeface="Arial"/>
                <a:cs typeface="Arial"/>
                <a:sym typeface="Arial"/>
              </a:rPr>
              <a:t>Data Platforms</a:t>
            </a:r>
            <a:endParaRPr sz="1167">
              <a:solidFill>
                <a:srgbClr val="000000"/>
              </a:solidFill>
              <a:latin typeface="Arial"/>
              <a:ea typeface="Arial"/>
              <a:cs typeface="Arial"/>
              <a:sym typeface="Arial"/>
            </a:endParaRPr>
          </a:p>
          <a:p>
            <a:pPr indent="-154511" lvl="0" marL="1846534" marR="0" rtl="0" algn="l">
              <a:spcBef>
                <a:spcPts val="0"/>
              </a:spcBef>
              <a:spcAft>
                <a:spcPts val="0"/>
              </a:spcAft>
              <a:buClr>
                <a:srgbClr val="FFFFFF"/>
              </a:buClr>
              <a:buSzPts val="1567"/>
              <a:buFont typeface="Arial"/>
              <a:buChar char="•"/>
            </a:pPr>
            <a:r>
              <a:rPr b="1" lang="en-US" sz="1167">
                <a:solidFill>
                  <a:srgbClr val="000000"/>
                </a:solidFill>
                <a:latin typeface="Arial"/>
                <a:ea typeface="Arial"/>
                <a:cs typeface="Arial"/>
                <a:sym typeface="Arial"/>
              </a:rPr>
              <a:t>High-Performance Computing</a:t>
            </a:r>
            <a:endParaRPr sz="1167">
              <a:solidFill>
                <a:srgbClr val="000000"/>
              </a:solidFill>
              <a:latin typeface="Arial"/>
              <a:ea typeface="Arial"/>
              <a:cs typeface="Arial"/>
              <a:sym typeface="Arial"/>
            </a:endParaRPr>
          </a:p>
          <a:p>
            <a:pPr indent="-154511" lvl="0" marL="1846534" marR="0" rtl="0" algn="l">
              <a:spcBef>
                <a:spcPts val="0"/>
              </a:spcBef>
              <a:spcAft>
                <a:spcPts val="0"/>
              </a:spcAft>
              <a:buClr>
                <a:srgbClr val="FFFFFF"/>
              </a:buClr>
              <a:buSzPts val="1567"/>
              <a:buFont typeface="Arial"/>
              <a:buChar char="•"/>
            </a:pPr>
            <a:r>
              <a:rPr b="1" lang="en-US" sz="1167">
                <a:solidFill>
                  <a:srgbClr val="000000"/>
                </a:solidFill>
                <a:latin typeface="Arial"/>
                <a:ea typeface="Arial"/>
                <a:cs typeface="Arial"/>
                <a:sym typeface="Arial"/>
              </a:rPr>
              <a:t>Metabolic Modeling</a:t>
            </a:r>
            <a:endParaRPr sz="1167">
              <a:solidFill>
                <a:srgbClr val="000000"/>
              </a:solidFill>
              <a:latin typeface="Arial"/>
              <a:ea typeface="Arial"/>
              <a:cs typeface="Arial"/>
              <a:sym typeface="Arial"/>
            </a:endParaRPr>
          </a:p>
          <a:p>
            <a:pPr indent="-154511" lvl="0" marL="1846534" marR="0" rtl="0" algn="l">
              <a:spcBef>
                <a:spcPts val="0"/>
              </a:spcBef>
              <a:spcAft>
                <a:spcPts val="0"/>
              </a:spcAft>
              <a:buClr>
                <a:srgbClr val="FFFFFF"/>
              </a:buClr>
              <a:buSzPts val="1567"/>
              <a:buFont typeface="Arial"/>
              <a:buChar char="•"/>
            </a:pPr>
            <a:r>
              <a:rPr b="1" lang="en-US" sz="1167">
                <a:solidFill>
                  <a:srgbClr val="000000"/>
                </a:solidFill>
                <a:latin typeface="Arial"/>
                <a:ea typeface="Arial"/>
                <a:cs typeface="Arial"/>
                <a:sym typeface="Arial"/>
              </a:rPr>
              <a:t>Microbiome Data Science</a:t>
            </a:r>
            <a:endParaRPr sz="1167">
              <a:solidFill>
                <a:srgbClr val="000000"/>
              </a:solidFill>
              <a:latin typeface="Arial"/>
              <a:ea typeface="Arial"/>
              <a:cs typeface="Arial"/>
              <a:sym typeface="Arial"/>
            </a:endParaRPr>
          </a:p>
        </p:txBody>
      </p:sp>
      <p:sp>
        <p:nvSpPr>
          <p:cNvPr id="1105" name="Google Shape;1105;p47"/>
          <p:cNvSpPr/>
          <p:nvPr/>
        </p:nvSpPr>
        <p:spPr>
          <a:xfrm>
            <a:off x="7831328" y="1798319"/>
            <a:ext cx="1071000" cy="10710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6" name="Google Shape;1106;p47"/>
          <p:cNvSpPr/>
          <p:nvPr/>
        </p:nvSpPr>
        <p:spPr>
          <a:xfrm>
            <a:off x="7824894" y="1791885"/>
            <a:ext cx="1083901" cy="1083902"/>
          </a:xfrm>
          <a:custGeom>
            <a:rect b="b" l="l" r="r" t="t"/>
            <a:pathLst>
              <a:path extrusionOk="0" h="813435" w="813434">
                <a:moveTo>
                  <a:pt x="406400" y="0"/>
                </a:moveTo>
                <a:lnTo>
                  <a:pt x="447801" y="2032"/>
                </a:lnTo>
                <a:lnTo>
                  <a:pt x="488314" y="8509"/>
                </a:lnTo>
                <a:lnTo>
                  <a:pt x="527303" y="18161"/>
                </a:lnTo>
                <a:lnTo>
                  <a:pt x="564641" y="32131"/>
                </a:lnTo>
                <a:lnTo>
                  <a:pt x="600075" y="49022"/>
                </a:lnTo>
                <a:lnTo>
                  <a:pt x="633729" y="69469"/>
                </a:lnTo>
                <a:lnTo>
                  <a:pt x="665099" y="92837"/>
                </a:lnTo>
                <a:lnTo>
                  <a:pt x="694054" y="118872"/>
                </a:lnTo>
                <a:lnTo>
                  <a:pt x="720089" y="147827"/>
                </a:lnTo>
                <a:lnTo>
                  <a:pt x="743457" y="179197"/>
                </a:lnTo>
                <a:lnTo>
                  <a:pt x="763904" y="212851"/>
                </a:lnTo>
                <a:lnTo>
                  <a:pt x="780796" y="248285"/>
                </a:lnTo>
                <a:lnTo>
                  <a:pt x="794765" y="285623"/>
                </a:lnTo>
                <a:lnTo>
                  <a:pt x="804418" y="324612"/>
                </a:lnTo>
                <a:lnTo>
                  <a:pt x="810895" y="365125"/>
                </a:lnTo>
                <a:lnTo>
                  <a:pt x="812926" y="406526"/>
                </a:lnTo>
                <a:lnTo>
                  <a:pt x="810895" y="447801"/>
                </a:lnTo>
                <a:lnTo>
                  <a:pt x="804418" y="488314"/>
                </a:lnTo>
                <a:lnTo>
                  <a:pt x="794765" y="527303"/>
                </a:lnTo>
                <a:lnTo>
                  <a:pt x="780796" y="564642"/>
                </a:lnTo>
                <a:lnTo>
                  <a:pt x="763904" y="600075"/>
                </a:lnTo>
                <a:lnTo>
                  <a:pt x="743457" y="633730"/>
                </a:lnTo>
                <a:lnTo>
                  <a:pt x="720089" y="665099"/>
                </a:lnTo>
                <a:lnTo>
                  <a:pt x="694054" y="694055"/>
                </a:lnTo>
                <a:lnTo>
                  <a:pt x="665099" y="720090"/>
                </a:lnTo>
                <a:lnTo>
                  <a:pt x="633729" y="743458"/>
                </a:lnTo>
                <a:lnTo>
                  <a:pt x="600075" y="763905"/>
                </a:lnTo>
                <a:lnTo>
                  <a:pt x="564641" y="780796"/>
                </a:lnTo>
                <a:lnTo>
                  <a:pt x="527303" y="794766"/>
                </a:lnTo>
                <a:lnTo>
                  <a:pt x="488314" y="804418"/>
                </a:lnTo>
                <a:lnTo>
                  <a:pt x="447801" y="810894"/>
                </a:lnTo>
                <a:lnTo>
                  <a:pt x="406400" y="812927"/>
                </a:lnTo>
                <a:lnTo>
                  <a:pt x="365125" y="810894"/>
                </a:lnTo>
                <a:lnTo>
                  <a:pt x="324612" y="804418"/>
                </a:lnTo>
                <a:lnTo>
                  <a:pt x="285622" y="794766"/>
                </a:lnTo>
                <a:lnTo>
                  <a:pt x="248284" y="780796"/>
                </a:lnTo>
                <a:lnTo>
                  <a:pt x="212851" y="763905"/>
                </a:lnTo>
                <a:lnTo>
                  <a:pt x="179196" y="743458"/>
                </a:lnTo>
                <a:lnTo>
                  <a:pt x="147827" y="720090"/>
                </a:lnTo>
                <a:lnTo>
                  <a:pt x="118871" y="694055"/>
                </a:lnTo>
                <a:lnTo>
                  <a:pt x="92837" y="665099"/>
                </a:lnTo>
                <a:lnTo>
                  <a:pt x="69468" y="633730"/>
                </a:lnTo>
                <a:lnTo>
                  <a:pt x="49021" y="600075"/>
                </a:lnTo>
                <a:lnTo>
                  <a:pt x="32130" y="564642"/>
                </a:lnTo>
                <a:lnTo>
                  <a:pt x="18160" y="527303"/>
                </a:lnTo>
                <a:lnTo>
                  <a:pt x="8508" y="488314"/>
                </a:lnTo>
                <a:lnTo>
                  <a:pt x="2031" y="447801"/>
                </a:lnTo>
                <a:lnTo>
                  <a:pt x="0" y="406526"/>
                </a:lnTo>
                <a:lnTo>
                  <a:pt x="2031" y="365125"/>
                </a:lnTo>
                <a:lnTo>
                  <a:pt x="8508" y="324612"/>
                </a:lnTo>
                <a:lnTo>
                  <a:pt x="18160" y="285623"/>
                </a:lnTo>
                <a:lnTo>
                  <a:pt x="32130" y="248285"/>
                </a:lnTo>
                <a:lnTo>
                  <a:pt x="49021" y="212851"/>
                </a:lnTo>
                <a:lnTo>
                  <a:pt x="69468" y="179197"/>
                </a:lnTo>
                <a:lnTo>
                  <a:pt x="92837" y="147827"/>
                </a:lnTo>
                <a:lnTo>
                  <a:pt x="118871" y="118872"/>
                </a:lnTo>
                <a:lnTo>
                  <a:pt x="147827" y="92837"/>
                </a:lnTo>
                <a:lnTo>
                  <a:pt x="179196" y="69469"/>
                </a:lnTo>
                <a:lnTo>
                  <a:pt x="212851" y="49022"/>
                </a:lnTo>
                <a:lnTo>
                  <a:pt x="248284" y="32131"/>
                </a:lnTo>
                <a:lnTo>
                  <a:pt x="285622" y="18161"/>
                </a:lnTo>
                <a:lnTo>
                  <a:pt x="324612" y="8509"/>
                </a:lnTo>
                <a:lnTo>
                  <a:pt x="365125" y="2032"/>
                </a:lnTo>
                <a:lnTo>
                  <a:pt x="406400" y="0"/>
                </a:lnTo>
                <a:close/>
              </a:path>
            </a:pathLst>
          </a:custGeom>
          <a:noFill/>
          <a:ln cap="flat" cmpd="sng" w="95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7" name="Google Shape;1107;p47"/>
          <p:cNvSpPr txBox="1"/>
          <p:nvPr/>
        </p:nvSpPr>
        <p:spPr>
          <a:xfrm>
            <a:off x="7174992" y="1643889"/>
            <a:ext cx="2343600" cy="30909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sz="19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9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9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900">
              <a:solidFill>
                <a:srgbClr val="000000"/>
              </a:solidFill>
              <a:latin typeface="Times New Roman"/>
              <a:ea typeface="Times New Roman"/>
              <a:cs typeface="Times New Roman"/>
              <a:sym typeface="Times New Roman"/>
            </a:endParaRPr>
          </a:p>
          <a:p>
            <a:pPr indent="0" lvl="0" marL="325112" marR="0" rtl="0" algn="l">
              <a:spcBef>
                <a:spcPts val="1593"/>
              </a:spcBef>
              <a:spcAft>
                <a:spcPts val="0"/>
              </a:spcAft>
              <a:buNone/>
            </a:pPr>
            <a:r>
              <a:rPr b="1" lang="en-US" sz="1767" u="sng">
                <a:solidFill>
                  <a:srgbClr val="000000"/>
                </a:solidFill>
                <a:latin typeface="Arial"/>
                <a:ea typeface="Arial"/>
                <a:cs typeface="Arial"/>
                <a:sym typeface="Arial"/>
              </a:rPr>
              <a:t>DNA Synthesis</a:t>
            </a:r>
            <a:endParaRPr sz="1767">
              <a:solidFill>
                <a:srgbClr val="000000"/>
              </a:solidFill>
              <a:latin typeface="Arial"/>
              <a:ea typeface="Arial"/>
              <a:cs typeface="Arial"/>
              <a:sym typeface="Arial"/>
            </a:endParaRPr>
          </a:p>
          <a:p>
            <a:pPr indent="-167210" lvl="0" marL="264152" marR="0" rtl="0" algn="l">
              <a:spcBef>
                <a:spcPts val="1140"/>
              </a:spcBef>
              <a:spcAft>
                <a:spcPts val="0"/>
              </a:spcAft>
              <a:buClr>
                <a:srgbClr val="FFFFFF"/>
              </a:buClr>
              <a:buSzPts val="1767"/>
              <a:buFont typeface="Arial"/>
              <a:buChar char="•"/>
            </a:pPr>
            <a:r>
              <a:rPr b="1" lang="en-US" sz="1367">
                <a:solidFill>
                  <a:srgbClr val="000000"/>
                </a:solidFill>
                <a:latin typeface="Arial"/>
                <a:ea typeface="Arial"/>
                <a:cs typeface="Arial"/>
                <a:sym typeface="Arial"/>
              </a:rPr>
              <a:t>Construct Design</a:t>
            </a:r>
            <a:endParaRPr sz="1367">
              <a:solidFill>
                <a:srgbClr val="000000"/>
              </a:solidFill>
              <a:latin typeface="Arial"/>
              <a:ea typeface="Arial"/>
              <a:cs typeface="Arial"/>
              <a:sym typeface="Arial"/>
            </a:endParaRPr>
          </a:p>
          <a:p>
            <a:pPr indent="-167210" lvl="0" marL="264152" marR="0" rtl="0" algn="l">
              <a:spcBef>
                <a:spcPts val="0"/>
              </a:spcBef>
              <a:spcAft>
                <a:spcPts val="0"/>
              </a:spcAft>
              <a:buClr>
                <a:srgbClr val="FFFFFF"/>
              </a:buClr>
              <a:buSzPts val="1767"/>
              <a:buFont typeface="Arial"/>
              <a:buChar char="•"/>
            </a:pPr>
            <a:r>
              <a:rPr b="1" lang="en-US" sz="1367">
                <a:solidFill>
                  <a:srgbClr val="000000"/>
                </a:solidFill>
                <a:latin typeface="Arial"/>
                <a:ea typeface="Arial"/>
                <a:cs typeface="Arial"/>
                <a:sym typeface="Arial"/>
              </a:rPr>
              <a:t>Pathway Assembly</a:t>
            </a:r>
            <a:endParaRPr sz="1367">
              <a:solidFill>
                <a:srgbClr val="000000"/>
              </a:solidFill>
              <a:latin typeface="Arial"/>
              <a:ea typeface="Arial"/>
              <a:cs typeface="Arial"/>
              <a:sym typeface="Arial"/>
            </a:endParaRPr>
          </a:p>
          <a:p>
            <a:pPr indent="-167210" lvl="0" marL="264152" marR="0" rtl="0" algn="l">
              <a:spcBef>
                <a:spcPts val="0"/>
              </a:spcBef>
              <a:spcAft>
                <a:spcPts val="0"/>
              </a:spcAft>
              <a:buClr>
                <a:srgbClr val="FFFFFF"/>
              </a:buClr>
              <a:buSzPts val="1767"/>
              <a:buFont typeface="Arial"/>
              <a:buChar char="•"/>
            </a:pPr>
            <a:r>
              <a:rPr b="1" lang="en-US" sz="1367">
                <a:solidFill>
                  <a:srgbClr val="000000"/>
                </a:solidFill>
                <a:latin typeface="Arial"/>
                <a:ea typeface="Arial"/>
                <a:cs typeface="Arial"/>
                <a:sym typeface="Arial"/>
              </a:rPr>
              <a:t>Host Engineering</a:t>
            </a:r>
            <a:endParaRPr sz="1367">
              <a:solidFill>
                <a:srgbClr val="000000"/>
              </a:solidFill>
              <a:latin typeface="Arial"/>
              <a:ea typeface="Arial"/>
              <a:cs typeface="Arial"/>
              <a:sym typeface="Arial"/>
            </a:endParaRPr>
          </a:p>
          <a:p>
            <a:pPr indent="-166363" lvl="0" marL="264152" marR="800079" rtl="0" algn="l">
              <a:spcBef>
                <a:spcPts val="0"/>
              </a:spcBef>
              <a:spcAft>
                <a:spcPts val="0"/>
              </a:spcAft>
              <a:buClr>
                <a:srgbClr val="FFFFFF"/>
              </a:buClr>
              <a:buSzPts val="1767"/>
              <a:buFont typeface="Arial"/>
              <a:buChar char="•"/>
            </a:pPr>
            <a:r>
              <a:rPr b="1" lang="en-US" sz="1367">
                <a:solidFill>
                  <a:srgbClr val="000000"/>
                </a:solidFill>
                <a:latin typeface="Arial"/>
                <a:ea typeface="Arial"/>
                <a:cs typeface="Arial"/>
                <a:sym typeface="Arial"/>
              </a:rPr>
              <a:t>Gene/Genome  Libraries</a:t>
            </a:r>
            <a:endParaRPr sz="1367">
              <a:solidFill>
                <a:srgbClr val="000000"/>
              </a:solidFill>
              <a:latin typeface="Arial"/>
              <a:ea typeface="Arial"/>
              <a:cs typeface="Arial"/>
              <a:sym typeface="Arial"/>
            </a:endParaRPr>
          </a:p>
        </p:txBody>
      </p:sp>
      <p:sp>
        <p:nvSpPr>
          <p:cNvPr id="1108" name="Google Shape;1108;p47"/>
          <p:cNvSpPr/>
          <p:nvPr/>
        </p:nvSpPr>
        <p:spPr>
          <a:xfrm>
            <a:off x="322825" y="1643888"/>
            <a:ext cx="1134300" cy="17496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9" name="Google Shape;1109;p47"/>
          <p:cNvSpPr/>
          <p:nvPr/>
        </p:nvSpPr>
        <p:spPr>
          <a:xfrm>
            <a:off x="345439" y="3822193"/>
            <a:ext cx="1385700" cy="22170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0" name="Google Shape;1110;p47"/>
          <p:cNvSpPr txBox="1"/>
          <p:nvPr/>
        </p:nvSpPr>
        <p:spPr>
          <a:xfrm>
            <a:off x="182608" y="3350090"/>
            <a:ext cx="1615500" cy="263400"/>
          </a:xfrm>
          <a:prstGeom prst="rect">
            <a:avLst/>
          </a:prstGeom>
          <a:noFill/>
          <a:ln>
            <a:noFill/>
          </a:ln>
        </p:spPr>
        <p:txBody>
          <a:bodyPr anchorCtr="0" anchor="t" bIns="0" lIns="0" spcFirstLastPara="1" rIns="0" wrap="square" tIns="16925">
            <a:spAutoFit/>
          </a:bodyPr>
          <a:lstStyle/>
          <a:p>
            <a:pPr indent="0" lvl="0" marL="16932" marR="0" rtl="0" algn="l">
              <a:spcBef>
                <a:spcPts val="0"/>
              </a:spcBef>
              <a:spcAft>
                <a:spcPts val="0"/>
              </a:spcAft>
              <a:buNone/>
            </a:pPr>
            <a:r>
              <a:rPr b="1" lang="en-US" sz="1600">
                <a:solidFill>
                  <a:srgbClr val="000000"/>
                </a:solidFill>
                <a:latin typeface="Arial"/>
                <a:ea typeface="Arial"/>
                <a:cs typeface="Arial"/>
                <a:sym typeface="Arial"/>
              </a:rPr>
              <a:t>PacBio Sequel II</a:t>
            </a:r>
            <a:endParaRPr sz="1600">
              <a:solidFill>
                <a:srgbClr val="000000"/>
              </a:solidFill>
              <a:latin typeface="Arial"/>
              <a:ea typeface="Arial"/>
              <a:cs typeface="Arial"/>
              <a:sym typeface="Arial"/>
            </a:endParaRPr>
          </a:p>
        </p:txBody>
      </p:sp>
      <p:sp>
        <p:nvSpPr>
          <p:cNvPr id="1111" name="Google Shape;1111;p47"/>
          <p:cNvSpPr txBox="1"/>
          <p:nvPr/>
        </p:nvSpPr>
        <p:spPr>
          <a:xfrm>
            <a:off x="265108" y="6272920"/>
            <a:ext cx="1728900" cy="263400"/>
          </a:xfrm>
          <a:prstGeom prst="rect">
            <a:avLst/>
          </a:prstGeom>
          <a:noFill/>
          <a:ln>
            <a:noFill/>
          </a:ln>
        </p:spPr>
        <p:txBody>
          <a:bodyPr anchorCtr="0" anchor="t" bIns="0" lIns="0" spcFirstLastPara="1" rIns="0" wrap="square" tIns="16925">
            <a:spAutoFit/>
          </a:bodyPr>
          <a:lstStyle/>
          <a:p>
            <a:pPr indent="0" lvl="0" marL="16932" marR="0" rtl="0" algn="l">
              <a:spcBef>
                <a:spcPts val="0"/>
              </a:spcBef>
              <a:spcAft>
                <a:spcPts val="0"/>
              </a:spcAft>
              <a:buNone/>
            </a:pPr>
            <a:r>
              <a:rPr b="1" lang="en-US" sz="1600">
                <a:solidFill>
                  <a:srgbClr val="000000"/>
                </a:solidFill>
                <a:latin typeface="Arial"/>
                <a:ea typeface="Arial"/>
                <a:cs typeface="Arial"/>
                <a:sym typeface="Arial"/>
              </a:rPr>
              <a:t>Illumina NovaSeq</a:t>
            </a:r>
            <a:endParaRPr sz="1600">
              <a:solidFill>
                <a:srgbClr val="000000"/>
              </a:solidFill>
              <a:latin typeface="Arial"/>
              <a:ea typeface="Arial"/>
              <a:cs typeface="Arial"/>
              <a:sym typeface="Arial"/>
            </a:endParaRPr>
          </a:p>
        </p:txBody>
      </p:sp>
      <p:sp>
        <p:nvSpPr>
          <p:cNvPr id="1112" name="Google Shape;1112;p47"/>
          <p:cNvSpPr/>
          <p:nvPr/>
        </p:nvSpPr>
        <p:spPr>
          <a:xfrm>
            <a:off x="11606226" y="3406634"/>
            <a:ext cx="297900" cy="897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3" name="Google Shape;1113;p47"/>
          <p:cNvSpPr/>
          <p:nvPr/>
        </p:nvSpPr>
        <p:spPr>
          <a:xfrm>
            <a:off x="11639295" y="3427984"/>
            <a:ext cx="236918" cy="0"/>
          </a:xfrm>
          <a:custGeom>
            <a:rect b="b" l="l" r="r" t="t"/>
            <a:pathLst>
              <a:path extrusionOk="0" h="120000" w="177800">
                <a:moveTo>
                  <a:pt x="0" y="0"/>
                </a:moveTo>
                <a:lnTo>
                  <a:pt x="177419" y="0"/>
                </a:lnTo>
              </a:path>
            </a:pathLst>
          </a:custGeom>
          <a:noFill/>
          <a:ln cap="flat" cmpd="sng" w="9525">
            <a:solidFill>
              <a:srgbClr val="FF0000"/>
            </a:solidFill>
            <a:prstDash val="dash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4" name="Google Shape;1114;p47"/>
          <p:cNvSpPr/>
          <p:nvPr/>
        </p:nvSpPr>
        <p:spPr>
          <a:xfrm>
            <a:off x="11602299" y="3668762"/>
            <a:ext cx="299400" cy="897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5" name="Google Shape;1115;p47"/>
          <p:cNvSpPr/>
          <p:nvPr/>
        </p:nvSpPr>
        <p:spPr>
          <a:xfrm>
            <a:off x="11635231" y="3690111"/>
            <a:ext cx="238611" cy="0"/>
          </a:xfrm>
          <a:custGeom>
            <a:rect b="b" l="l" r="r" t="t"/>
            <a:pathLst>
              <a:path extrusionOk="0" h="120000" w="179070">
                <a:moveTo>
                  <a:pt x="0" y="0"/>
                </a:moveTo>
                <a:lnTo>
                  <a:pt x="178561" y="0"/>
                </a:lnTo>
              </a:path>
            </a:pathLst>
          </a:custGeom>
          <a:noFill/>
          <a:ln cap="flat" cmpd="sng" w="9525">
            <a:solidFill>
              <a:srgbClr val="FF0000"/>
            </a:solidFill>
            <a:prstDash val="dash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6" name="Google Shape;1116;p47"/>
          <p:cNvSpPr/>
          <p:nvPr/>
        </p:nvSpPr>
        <p:spPr>
          <a:xfrm>
            <a:off x="11596203" y="3928858"/>
            <a:ext cx="299400" cy="897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7" name="Google Shape;1117;p47"/>
          <p:cNvSpPr/>
          <p:nvPr/>
        </p:nvSpPr>
        <p:spPr>
          <a:xfrm>
            <a:off x="11629136" y="3950207"/>
            <a:ext cx="238611" cy="0"/>
          </a:xfrm>
          <a:custGeom>
            <a:rect b="b" l="l" r="r" t="t"/>
            <a:pathLst>
              <a:path extrusionOk="0" h="120000" w="179070">
                <a:moveTo>
                  <a:pt x="0" y="0"/>
                </a:moveTo>
                <a:lnTo>
                  <a:pt x="178562" y="0"/>
                </a:lnTo>
              </a:path>
            </a:pathLst>
          </a:custGeom>
          <a:noFill/>
          <a:ln cap="flat" cmpd="sng" w="9525">
            <a:solidFill>
              <a:srgbClr val="FF0000"/>
            </a:solidFill>
            <a:prstDash val="dash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8" name="Google Shape;1118;p47"/>
          <p:cNvSpPr/>
          <p:nvPr/>
        </p:nvSpPr>
        <p:spPr>
          <a:xfrm>
            <a:off x="11620587" y="4190986"/>
            <a:ext cx="299400" cy="897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19" name="Google Shape;1119;p47"/>
          <p:cNvSpPr/>
          <p:nvPr/>
        </p:nvSpPr>
        <p:spPr>
          <a:xfrm>
            <a:off x="11653520" y="4212335"/>
            <a:ext cx="238611" cy="0"/>
          </a:xfrm>
          <a:custGeom>
            <a:rect b="b" l="l" r="r" t="t"/>
            <a:pathLst>
              <a:path extrusionOk="0" h="120000" w="179070">
                <a:moveTo>
                  <a:pt x="0" y="0"/>
                </a:moveTo>
                <a:lnTo>
                  <a:pt x="178561" y="0"/>
                </a:lnTo>
              </a:path>
            </a:pathLst>
          </a:custGeom>
          <a:noFill/>
          <a:ln cap="flat" cmpd="sng" w="9525">
            <a:solidFill>
              <a:srgbClr val="FF0000"/>
            </a:solidFill>
            <a:prstDash val="dash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0" name="Google Shape;1120;p47"/>
          <p:cNvSpPr/>
          <p:nvPr/>
        </p:nvSpPr>
        <p:spPr>
          <a:xfrm>
            <a:off x="11614492" y="4453114"/>
            <a:ext cx="299400" cy="897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1" name="Google Shape;1121;p47"/>
          <p:cNvSpPr/>
          <p:nvPr/>
        </p:nvSpPr>
        <p:spPr>
          <a:xfrm>
            <a:off x="11647424" y="4474463"/>
            <a:ext cx="238611" cy="0"/>
          </a:xfrm>
          <a:custGeom>
            <a:rect b="b" l="l" r="r" t="t"/>
            <a:pathLst>
              <a:path extrusionOk="0" h="120000" w="179070">
                <a:moveTo>
                  <a:pt x="0" y="0"/>
                </a:moveTo>
                <a:lnTo>
                  <a:pt x="178561" y="0"/>
                </a:lnTo>
              </a:path>
            </a:pathLst>
          </a:custGeom>
          <a:noFill/>
          <a:ln cap="flat" cmpd="sng" w="9525">
            <a:solidFill>
              <a:srgbClr val="FF0000"/>
            </a:solidFill>
            <a:prstDash val="dash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2" name="Google Shape;1122;p47"/>
          <p:cNvSpPr/>
          <p:nvPr/>
        </p:nvSpPr>
        <p:spPr>
          <a:xfrm>
            <a:off x="9878503" y="3653106"/>
            <a:ext cx="284100" cy="118500"/>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3" name="Google Shape;1123;p47"/>
          <p:cNvSpPr/>
          <p:nvPr/>
        </p:nvSpPr>
        <p:spPr>
          <a:xfrm>
            <a:off x="9917175" y="3689096"/>
            <a:ext cx="206458" cy="0"/>
          </a:xfrm>
          <a:custGeom>
            <a:rect b="b" l="l" r="r" t="t"/>
            <a:pathLst>
              <a:path extrusionOk="0" h="120000" w="154940">
                <a:moveTo>
                  <a:pt x="154813" y="0"/>
                </a:moveTo>
                <a:lnTo>
                  <a:pt x="0" y="0"/>
                </a:lnTo>
              </a:path>
            </a:pathLst>
          </a:custGeom>
          <a:noFill/>
          <a:ln cap="flat" cmpd="sng" w="25400">
            <a:solidFill>
              <a:srgbClr val="D2692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4" name="Google Shape;1124;p47"/>
          <p:cNvSpPr/>
          <p:nvPr/>
        </p:nvSpPr>
        <p:spPr>
          <a:xfrm>
            <a:off x="10070591" y="3470673"/>
            <a:ext cx="168600" cy="1168500"/>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5" name="Google Shape;1125;p47"/>
          <p:cNvSpPr/>
          <p:nvPr/>
        </p:nvSpPr>
        <p:spPr>
          <a:xfrm>
            <a:off x="10144759" y="3502152"/>
            <a:ext cx="27076" cy="1042441"/>
          </a:xfrm>
          <a:custGeom>
            <a:rect b="b" l="l" r="r" t="t"/>
            <a:pathLst>
              <a:path extrusionOk="0" h="782320" w="20320">
                <a:moveTo>
                  <a:pt x="0" y="0"/>
                </a:moveTo>
                <a:lnTo>
                  <a:pt x="20193" y="782193"/>
                </a:lnTo>
              </a:path>
            </a:pathLst>
          </a:custGeom>
          <a:noFill/>
          <a:ln cap="flat" cmpd="sng" w="25400">
            <a:solidFill>
              <a:srgbClr val="D2692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6" name="Google Shape;1126;p47"/>
          <p:cNvSpPr/>
          <p:nvPr/>
        </p:nvSpPr>
        <p:spPr>
          <a:xfrm>
            <a:off x="9999473" y="3566161"/>
            <a:ext cx="288600" cy="2988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7" name="Google Shape;1127;p47"/>
          <p:cNvSpPr/>
          <p:nvPr/>
        </p:nvSpPr>
        <p:spPr>
          <a:xfrm>
            <a:off x="10062463" y="3598672"/>
            <a:ext cx="168600" cy="178800"/>
          </a:xfrm>
          <a:prstGeom prst="rect">
            <a:avLst/>
          </a:prstGeom>
          <a:blipFill rotWithShape="1">
            <a:blip r:embed="rId1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8" name="Google Shape;1128;p47"/>
          <p:cNvSpPr/>
          <p:nvPr/>
        </p:nvSpPr>
        <p:spPr>
          <a:xfrm>
            <a:off x="10056114" y="3592322"/>
            <a:ext cx="181500" cy="191400"/>
          </a:xfrm>
          <a:prstGeom prst="rect">
            <a:avLst/>
          </a:prstGeom>
          <a:blipFill rotWithShape="1">
            <a:blip r:embed="rId1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29" name="Google Shape;1129;p47"/>
          <p:cNvSpPr/>
          <p:nvPr/>
        </p:nvSpPr>
        <p:spPr>
          <a:xfrm>
            <a:off x="9999473" y="3826222"/>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0" name="Google Shape;1130;p47"/>
          <p:cNvSpPr/>
          <p:nvPr/>
        </p:nvSpPr>
        <p:spPr>
          <a:xfrm>
            <a:off x="10056114" y="3852417"/>
            <a:ext cx="181500" cy="189600"/>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1" name="Google Shape;1131;p47"/>
          <p:cNvSpPr/>
          <p:nvPr/>
        </p:nvSpPr>
        <p:spPr>
          <a:xfrm>
            <a:off x="9999473" y="4086318"/>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2" name="Google Shape;1132;p47"/>
          <p:cNvSpPr/>
          <p:nvPr/>
        </p:nvSpPr>
        <p:spPr>
          <a:xfrm>
            <a:off x="10062463" y="4118865"/>
            <a:ext cx="168600" cy="176700"/>
          </a:xfrm>
          <a:prstGeom prst="rect">
            <a:avLst/>
          </a:prstGeom>
          <a:blipFill rotWithShape="1">
            <a:blip r:embed="rId2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3" name="Google Shape;1133;p47"/>
          <p:cNvSpPr/>
          <p:nvPr/>
        </p:nvSpPr>
        <p:spPr>
          <a:xfrm>
            <a:off x="10056114" y="4112513"/>
            <a:ext cx="181500" cy="189600"/>
          </a:xfrm>
          <a:prstGeom prst="rect">
            <a:avLst/>
          </a:prstGeom>
          <a:blipFill rotWithShape="1">
            <a:blip r:embed="rId2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4" name="Google Shape;1134;p47"/>
          <p:cNvSpPr/>
          <p:nvPr/>
        </p:nvSpPr>
        <p:spPr>
          <a:xfrm>
            <a:off x="9999473" y="4346414"/>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5" name="Google Shape;1135;p47"/>
          <p:cNvSpPr/>
          <p:nvPr/>
        </p:nvSpPr>
        <p:spPr>
          <a:xfrm>
            <a:off x="10056114" y="4372609"/>
            <a:ext cx="181500" cy="189600"/>
          </a:xfrm>
          <a:prstGeom prst="rect">
            <a:avLst/>
          </a:prstGeom>
          <a:blipFill rotWithShape="1">
            <a:blip r:embed="rId2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6" name="Google Shape;1136;p47"/>
          <p:cNvSpPr/>
          <p:nvPr/>
        </p:nvSpPr>
        <p:spPr>
          <a:xfrm>
            <a:off x="9999473" y="3306065"/>
            <a:ext cx="288600" cy="2988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7" name="Google Shape;1137;p47"/>
          <p:cNvSpPr/>
          <p:nvPr/>
        </p:nvSpPr>
        <p:spPr>
          <a:xfrm>
            <a:off x="10056114" y="3332226"/>
            <a:ext cx="181500" cy="191400"/>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8" name="Google Shape;1138;p47"/>
          <p:cNvSpPr/>
          <p:nvPr/>
        </p:nvSpPr>
        <p:spPr>
          <a:xfrm>
            <a:off x="9652001" y="3535747"/>
            <a:ext cx="357600" cy="366000"/>
          </a:xfrm>
          <a:prstGeom prst="rect">
            <a:avLst/>
          </a:prstGeom>
          <a:blipFill rotWithShape="1">
            <a:blip r:embed="rId2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39" name="Google Shape;1139;p47"/>
          <p:cNvSpPr/>
          <p:nvPr/>
        </p:nvSpPr>
        <p:spPr>
          <a:xfrm>
            <a:off x="9708895" y="3562097"/>
            <a:ext cx="249900" cy="258000"/>
          </a:xfrm>
          <a:prstGeom prst="rect">
            <a:avLst/>
          </a:prstGeom>
          <a:blipFill rotWithShape="1">
            <a:blip r:embed="rId2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0" name="Google Shape;1140;p47"/>
          <p:cNvSpPr txBox="1"/>
          <p:nvPr/>
        </p:nvSpPr>
        <p:spPr>
          <a:xfrm>
            <a:off x="9736667" y="3338745"/>
            <a:ext cx="496200" cy="1003200"/>
          </a:xfrm>
          <a:prstGeom prst="rect">
            <a:avLst/>
          </a:prstGeom>
          <a:noFill/>
          <a:ln>
            <a:noFill/>
          </a:ln>
        </p:spPr>
        <p:txBody>
          <a:bodyPr anchorCtr="0" anchor="t" bIns="0" lIns="0" spcFirstLastPara="1" rIns="0" wrap="square" tIns="15225">
            <a:spAutoFit/>
          </a:bodyPr>
          <a:lstStyle/>
          <a:p>
            <a:pPr indent="0" lvl="0" marL="0" marR="16085" rtl="0" algn="r">
              <a:spcBef>
                <a:spcPts val="0"/>
              </a:spcBef>
              <a:spcAft>
                <a:spcPts val="0"/>
              </a:spcAft>
              <a:buNone/>
            </a:pPr>
            <a:r>
              <a:rPr lang="en-US" sz="1067">
                <a:solidFill>
                  <a:srgbClr val="FFFFFF"/>
                </a:solidFill>
                <a:latin typeface="Arial"/>
                <a:ea typeface="Arial"/>
                <a:cs typeface="Arial"/>
                <a:sym typeface="Arial"/>
              </a:rPr>
              <a:t>T</a:t>
            </a:r>
            <a:endParaRPr sz="1067">
              <a:solidFill>
                <a:srgbClr val="000000"/>
              </a:solidFill>
              <a:latin typeface="Arial"/>
              <a:ea typeface="Arial"/>
              <a:cs typeface="Arial"/>
              <a:sym typeface="Arial"/>
            </a:endParaRPr>
          </a:p>
          <a:p>
            <a:pPr indent="-357284" lvl="0" marL="374216" marR="6772" rtl="0" algn="just">
              <a:lnSpc>
                <a:spcPct val="159600"/>
              </a:lnSpc>
              <a:spcBef>
                <a:spcPts val="33"/>
              </a:spcBef>
              <a:spcAft>
                <a:spcPts val="0"/>
              </a:spcAft>
              <a:buNone/>
            </a:pPr>
            <a:r>
              <a:rPr baseline="30000" lang="en-US" sz="1600">
                <a:solidFill>
                  <a:srgbClr val="343434"/>
                </a:solidFill>
                <a:latin typeface="Arial"/>
                <a:ea typeface="Arial"/>
                <a:cs typeface="Arial"/>
                <a:sym typeface="Arial"/>
              </a:rPr>
              <a:t>Me </a:t>
            </a:r>
            <a:r>
              <a:rPr lang="en-US" sz="1067">
                <a:solidFill>
                  <a:srgbClr val="FFFFFF"/>
                </a:solidFill>
                <a:latin typeface="Arial"/>
                <a:ea typeface="Arial"/>
                <a:cs typeface="Arial"/>
                <a:sym typeface="Arial"/>
              </a:rPr>
              <a:t>C  T  C  G</a:t>
            </a:r>
            <a:endParaRPr sz="1067">
              <a:solidFill>
                <a:srgbClr val="000000"/>
              </a:solidFill>
              <a:latin typeface="Arial"/>
              <a:ea typeface="Arial"/>
              <a:cs typeface="Arial"/>
              <a:sym typeface="Arial"/>
            </a:endParaRPr>
          </a:p>
        </p:txBody>
      </p:sp>
      <p:sp>
        <p:nvSpPr>
          <p:cNvPr id="1141" name="Google Shape;1141;p47"/>
          <p:cNvSpPr/>
          <p:nvPr/>
        </p:nvSpPr>
        <p:spPr>
          <a:xfrm>
            <a:off x="10917767" y="3549878"/>
            <a:ext cx="132300" cy="1129800"/>
          </a:xfrm>
          <a:prstGeom prst="rect">
            <a:avLst/>
          </a:prstGeom>
          <a:blipFill rotWithShape="1">
            <a:blip r:embed="rId2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2" name="Google Shape;1142;p47"/>
          <p:cNvSpPr/>
          <p:nvPr/>
        </p:nvSpPr>
        <p:spPr>
          <a:xfrm>
            <a:off x="10979912" y="3567177"/>
            <a:ext cx="14384" cy="1043286"/>
          </a:xfrm>
          <a:custGeom>
            <a:rect b="b" l="l" r="r" t="t"/>
            <a:pathLst>
              <a:path extrusionOk="0" h="782954" w="10795">
                <a:moveTo>
                  <a:pt x="0" y="0"/>
                </a:moveTo>
                <a:lnTo>
                  <a:pt x="10668" y="782574"/>
                </a:lnTo>
              </a:path>
            </a:pathLst>
          </a:custGeom>
          <a:noFill/>
          <a:ln cap="flat" cmpd="sng" w="25400">
            <a:solidFill>
              <a:srgbClr val="D2692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3" name="Google Shape;1143;p47"/>
          <p:cNvSpPr/>
          <p:nvPr/>
        </p:nvSpPr>
        <p:spPr>
          <a:xfrm>
            <a:off x="10832591" y="3574288"/>
            <a:ext cx="290400" cy="298800"/>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4" name="Google Shape;1144;p47"/>
          <p:cNvSpPr/>
          <p:nvPr/>
        </p:nvSpPr>
        <p:spPr>
          <a:xfrm>
            <a:off x="10895585" y="3606800"/>
            <a:ext cx="170700" cy="178800"/>
          </a:xfrm>
          <a:prstGeom prst="rect">
            <a:avLst/>
          </a:prstGeom>
          <a:blipFill rotWithShape="1">
            <a:blip r:embed="rId2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5" name="Google Shape;1145;p47"/>
          <p:cNvSpPr/>
          <p:nvPr/>
        </p:nvSpPr>
        <p:spPr>
          <a:xfrm>
            <a:off x="10895584" y="3606800"/>
            <a:ext cx="170920" cy="179380"/>
          </a:xfrm>
          <a:custGeom>
            <a:rect b="b" l="l" r="r" t="t"/>
            <a:pathLst>
              <a:path extrusionOk="0" h="134619" w="128270">
                <a:moveTo>
                  <a:pt x="0" y="67056"/>
                </a:moveTo>
                <a:lnTo>
                  <a:pt x="5036" y="40933"/>
                </a:lnTo>
                <a:lnTo>
                  <a:pt x="18764" y="19621"/>
                </a:lnTo>
                <a:lnTo>
                  <a:pt x="39112" y="5262"/>
                </a:lnTo>
                <a:lnTo>
                  <a:pt x="64007" y="0"/>
                </a:lnTo>
                <a:lnTo>
                  <a:pt x="88903" y="5262"/>
                </a:lnTo>
                <a:lnTo>
                  <a:pt x="109251" y="19621"/>
                </a:lnTo>
                <a:lnTo>
                  <a:pt x="122979" y="40933"/>
                </a:lnTo>
                <a:lnTo>
                  <a:pt x="128015" y="67056"/>
                </a:lnTo>
                <a:lnTo>
                  <a:pt x="122979" y="93178"/>
                </a:lnTo>
                <a:lnTo>
                  <a:pt x="109251" y="114490"/>
                </a:lnTo>
                <a:lnTo>
                  <a:pt x="88903" y="128849"/>
                </a:lnTo>
                <a:lnTo>
                  <a:pt x="64007" y="134112"/>
                </a:lnTo>
                <a:lnTo>
                  <a:pt x="39112" y="128849"/>
                </a:lnTo>
                <a:lnTo>
                  <a:pt x="18764" y="114490"/>
                </a:lnTo>
                <a:lnTo>
                  <a:pt x="5036" y="93178"/>
                </a:lnTo>
                <a:lnTo>
                  <a:pt x="0" y="67056"/>
                </a:lnTo>
                <a:close/>
              </a:path>
            </a:pathLst>
          </a:custGeom>
          <a:noFill/>
          <a:ln cap="flat" cmpd="sng" w="9525">
            <a:solidFill>
              <a:srgbClr val="41667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6" name="Google Shape;1146;p47"/>
          <p:cNvSpPr/>
          <p:nvPr/>
        </p:nvSpPr>
        <p:spPr>
          <a:xfrm>
            <a:off x="10832591" y="3834384"/>
            <a:ext cx="290400" cy="298800"/>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7" name="Google Shape;1147;p47"/>
          <p:cNvSpPr/>
          <p:nvPr/>
        </p:nvSpPr>
        <p:spPr>
          <a:xfrm>
            <a:off x="10889233" y="3860545"/>
            <a:ext cx="183300" cy="191400"/>
          </a:xfrm>
          <a:prstGeom prst="rect">
            <a:avLst/>
          </a:prstGeom>
          <a:blipFill rotWithShape="1">
            <a:blip r:embed="rId3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8" name="Google Shape;1148;p47"/>
          <p:cNvSpPr/>
          <p:nvPr/>
        </p:nvSpPr>
        <p:spPr>
          <a:xfrm>
            <a:off x="10832591" y="4094481"/>
            <a:ext cx="290400" cy="298800"/>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49" name="Google Shape;1149;p47"/>
          <p:cNvSpPr/>
          <p:nvPr/>
        </p:nvSpPr>
        <p:spPr>
          <a:xfrm>
            <a:off x="10889233" y="4120642"/>
            <a:ext cx="183300" cy="191400"/>
          </a:xfrm>
          <a:prstGeom prst="rect">
            <a:avLst/>
          </a:prstGeom>
          <a:blipFill rotWithShape="1">
            <a:blip r:embed="rId3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0" name="Google Shape;1150;p47"/>
          <p:cNvSpPr/>
          <p:nvPr/>
        </p:nvSpPr>
        <p:spPr>
          <a:xfrm>
            <a:off x="10832591" y="4354577"/>
            <a:ext cx="290400" cy="298800"/>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1" name="Google Shape;1151;p47"/>
          <p:cNvSpPr/>
          <p:nvPr/>
        </p:nvSpPr>
        <p:spPr>
          <a:xfrm>
            <a:off x="10889233" y="4380737"/>
            <a:ext cx="183300" cy="191400"/>
          </a:xfrm>
          <a:prstGeom prst="rect">
            <a:avLst/>
          </a:prstGeom>
          <a:blipFill rotWithShape="1">
            <a:blip r:embed="rId3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2" name="Google Shape;1152;p47"/>
          <p:cNvSpPr/>
          <p:nvPr/>
        </p:nvSpPr>
        <p:spPr>
          <a:xfrm>
            <a:off x="10832591" y="3314158"/>
            <a:ext cx="290400" cy="296700"/>
          </a:xfrm>
          <a:prstGeom prst="rect">
            <a:avLst/>
          </a:prstGeom>
          <a:blipFill rotWithShape="1">
            <a:blip r:embed="rId3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3" name="Google Shape;1153;p47"/>
          <p:cNvSpPr/>
          <p:nvPr/>
        </p:nvSpPr>
        <p:spPr>
          <a:xfrm>
            <a:off x="10889233" y="3340354"/>
            <a:ext cx="183300" cy="189600"/>
          </a:xfrm>
          <a:prstGeom prst="rect">
            <a:avLst/>
          </a:prstGeom>
          <a:blipFill rotWithShape="1">
            <a:blip r:embed="rId3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4" name="Google Shape;1154;p47"/>
          <p:cNvSpPr txBox="1"/>
          <p:nvPr/>
        </p:nvSpPr>
        <p:spPr>
          <a:xfrm>
            <a:off x="10931482" y="3611034"/>
            <a:ext cx="138900" cy="965700"/>
          </a:xfrm>
          <a:prstGeom prst="rect">
            <a:avLst/>
          </a:prstGeom>
          <a:noFill/>
          <a:ln>
            <a:noFill/>
          </a:ln>
        </p:spPr>
        <p:txBody>
          <a:bodyPr anchorCtr="0" anchor="t" bIns="0" lIns="0" spcFirstLastPara="1" rIns="0" wrap="square" tIns="15225">
            <a:spAutoFit/>
          </a:bodyPr>
          <a:lstStyle/>
          <a:p>
            <a:pPr indent="0" lvl="0" marL="19471" marR="0" rtl="0" algn="l">
              <a:spcBef>
                <a:spcPts val="0"/>
              </a:spcBef>
              <a:spcAft>
                <a:spcPts val="0"/>
              </a:spcAft>
              <a:buNone/>
            </a:pPr>
            <a:r>
              <a:rPr lang="en-US" sz="1067">
                <a:solidFill>
                  <a:srgbClr val="FFFFFF"/>
                </a:solidFill>
                <a:latin typeface="Arial"/>
                <a:ea typeface="Arial"/>
                <a:cs typeface="Arial"/>
                <a:sym typeface="Arial"/>
              </a:rPr>
              <a:t>C</a:t>
            </a:r>
            <a:endParaRPr sz="1067">
              <a:solidFill>
                <a:srgbClr val="000000"/>
              </a:solidFill>
              <a:latin typeface="Arial"/>
              <a:ea typeface="Arial"/>
              <a:cs typeface="Arial"/>
              <a:sym typeface="Arial"/>
            </a:endParaRPr>
          </a:p>
          <a:p>
            <a:pPr indent="9312" lvl="0" marL="19471" marR="11005" rtl="0" algn="l">
              <a:lnSpc>
                <a:spcPct val="155200"/>
              </a:lnSpc>
              <a:spcBef>
                <a:spcPts val="40"/>
              </a:spcBef>
              <a:spcAft>
                <a:spcPts val="0"/>
              </a:spcAft>
              <a:buNone/>
            </a:pPr>
            <a:r>
              <a:rPr lang="en-US" sz="1067">
                <a:solidFill>
                  <a:srgbClr val="FFFFFF"/>
                </a:solidFill>
                <a:latin typeface="Arial"/>
                <a:ea typeface="Arial"/>
                <a:cs typeface="Arial"/>
                <a:sym typeface="Arial"/>
              </a:rPr>
              <a:t>T  U</a:t>
            </a:r>
            <a:endParaRPr sz="1067">
              <a:solidFill>
                <a:srgbClr val="000000"/>
              </a:solidFill>
              <a:latin typeface="Arial"/>
              <a:ea typeface="Arial"/>
              <a:cs typeface="Arial"/>
              <a:sym typeface="Arial"/>
            </a:endParaRPr>
          </a:p>
          <a:p>
            <a:pPr indent="0" lvl="0" marL="16932" marR="0" rtl="0" algn="l">
              <a:spcBef>
                <a:spcPts val="833"/>
              </a:spcBef>
              <a:spcAft>
                <a:spcPts val="0"/>
              </a:spcAft>
              <a:buNone/>
            </a:pPr>
            <a:r>
              <a:rPr lang="en-US" sz="1067">
                <a:solidFill>
                  <a:srgbClr val="FFFFFF"/>
                </a:solidFill>
                <a:latin typeface="Arial"/>
                <a:ea typeface="Arial"/>
                <a:cs typeface="Arial"/>
                <a:sym typeface="Arial"/>
              </a:rPr>
              <a:t>G</a:t>
            </a:r>
            <a:endParaRPr sz="1067">
              <a:solidFill>
                <a:srgbClr val="000000"/>
              </a:solidFill>
              <a:latin typeface="Arial"/>
              <a:ea typeface="Arial"/>
              <a:cs typeface="Arial"/>
              <a:sym typeface="Arial"/>
            </a:endParaRPr>
          </a:p>
        </p:txBody>
      </p:sp>
      <p:sp>
        <p:nvSpPr>
          <p:cNvPr id="1155" name="Google Shape;1155;p47"/>
          <p:cNvSpPr/>
          <p:nvPr/>
        </p:nvSpPr>
        <p:spPr>
          <a:xfrm>
            <a:off x="10655808" y="3645323"/>
            <a:ext cx="331200" cy="142200"/>
          </a:xfrm>
          <a:prstGeom prst="rect">
            <a:avLst/>
          </a:prstGeom>
          <a:blipFill rotWithShape="1">
            <a:blip r:embed="rId3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6" name="Google Shape;1156;p47"/>
          <p:cNvSpPr/>
          <p:nvPr/>
        </p:nvSpPr>
        <p:spPr>
          <a:xfrm>
            <a:off x="10729975" y="3693160"/>
            <a:ext cx="206458" cy="0"/>
          </a:xfrm>
          <a:custGeom>
            <a:rect b="b" l="l" r="r" t="t"/>
            <a:pathLst>
              <a:path extrusionOk="0" h="120000" w="154940">
                <a:moveTo>
                  <a:pt x="154813" y="0"/>
                </a:moveTo>
                <a:lnTo>
                  <a:pt x="0" y="0"/>
                </a:lnTo>
              </a:path>
            </a:pathLst>
          </a:custGeom>
          <a:noFill/>
          <a:ln cap="flat" cmpd="sng" w="25400">
            <a:solidFill>
              <a:srgbClr val="D2692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7" name="Google Shape;1157;p47"/>
          <p:cNvSpPr/>
          <p:nvPr/>
        </p:nvSpPr>
        <p:spPr>
          <a:xfrm>
            <a:off x="10464800" y="3539676"/>
            <a:ext cx="355800" cy="367800"/>
          </a:xfrm>
          <a:prstGeom prst="rect">
            <a:avLst/>
          </a:prstGeom>
          <a:blipFill rotWithShape="1">
            <a:blip r:embed="rId3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8" name="Google Shape;1158;p47"/>
          <p:cNvSpPr/>
          <p:nvPr/>
        </p:nvSpPr>
        <p:spPr>
          <a:xfrm>
            <a:off x="10521696" y="3566160"/>
            <a:ext cx="247917" cy="260610"/>
          </a:xfrm>
          <a:custGeom>
            <a:rect b="b" l="l" r="r" t="t"/>
            <a:pathLst>
              <a:path extrusionOk="0" h="195580" w="186054">
                <a:moveTo>
                  <a:pt x="92963" y="0"/>
                </a:moveTo>
                <a:lnTo>
                  <a:pt x="56792" y="7667"/>
                </a:lnTo>
                <a:lnTo>
                  <a:pt x="27241" y="28575"/>
                </a:lnTo>
                <a:lnTo>
                  <a:pt x="7310" y="59578"/>
                </a:lnTo>
                <a:lnTo>
                  <a:pt x="0" y="97536"/>
                </a:lnTo>
                <a:lnTo>
                  <a:pt x="7310" y="135493"/>
                </a:lnTo>
                <a:lnTo>
                  <a:pt x="27241" y="166497"/>
                </a:lnTo>
                <a:lnTo>
                  <a:pt x="56792" y="187404"/>
                </a:lnTo>
                <a:lnTo>
                  <a:pt x="92963" y="195072"/>
                </a:lnTo>
                <a:lnTo>
                  <a:pt x="129135" y="187404"/>
                </a:lnTo>
                <a:lnTo>
                  <a:pt x="158686" y="166497"/>
                </a:lnTo>
                <a:lnTo>
                  <a:pt x="178617" y="135493"/>
                </a:lnTo>
                <a:lnTo>
                  <a:pt x="185927" y="97536"/>
                </a:lnTo>
                <a:lnTo>
                  <a:pt x="178617" y="59578"/>
                </a:lnTo>
                <a:lnTo>
                  <a:pt x="158686" y="28575"/>
                </a:lnTo>
                <a:lnTo>
                  <a:pt x="129135" y="7667"/>
                </a:lnTo>
                <a:lnTo>
                  <a:pt x="92963" y="0"/>
                </a:lnTo>
                <a:close/>
              </a:path>
            </a:pathLst>
          </a:custGeom>
          <a:solidFill>
            <a:srgbClr val="FDD59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59" name="Google Shape;1159;p47"/>
          <p:cNvSpPr txBox="1"/>
          <p:nvPr/>
        </p:nvSpPr>
        <p:spPr>
          <a:xfrm>
            <a:off x="10547095" y="3602499"/>
            <a:ext cx="221100" cy="180600"/>
          </a:xfrm>
          <a:prstGeom prst="rect">
            <a:avLst/>
          </a:prstGeom>
          <a:noFill/>
          <a:ln>
            <a:noFill/>
          </a:ln>
        </p:spPr>
        <p:txBody>
          <a:bodyPr anchorCtr="0" anchor="t" bIns="0" lIns="0" spcFirstLastPara="1" rIns="0" wrap="square" tIns="16075">
            <a:spAutoFit/>
          </a:bodyPr>
          <a:lstStyle/>
          <a:p>
            <a:pPr indent="0" lvl="0" marL="16932" marR="0" rtl="0" algn="l">
              <a:spcBef>
                <a:spcPts val="0"/>
              </a:spcBef>
              <a:spcAft>
                <a:spcPts val="0"/>
              </a:spcAft>
              <a:buNone/>
            </a:pPr>
            <a:r>
              <a:rPr lang="en-US" sz="1067">
                <a:solidFill>
                  <a:srgbClr val="343434"/>
                </a:solidFill>
                <a:latin typeface="Arial"/>
                <a:ea typeface="Arial"/>
                <a:cs typeface="Arial"/>
                <a:sym typeface="Arial"/>
              </a:rPr>
              <a:t>Me</a:t>
            </a:r>
            <a:endParaRPr sz="1067">
              <a:solidFill>
                <a:srgbClr val="000000"/>
              </a:solidFill>
              <a:latin typeface="Arial"/>
              <a:ea typeface="Arial"/>
              <a:cs typeface="Arial"/>
              <a:sym typeface="Arial"/>
            </a:endParaRPr>
          </a:p>
        </p:txBody>
      </p:sp>
      <p:sp>
        <p:nvSpPr>
          <p:cNvPr id="1160" name="Google Shape;1160;p47"/>
          <p:cNvSpPr/>
          <p:nvPr/>
        </p:nvSpPr>
        <p:spPr>
          <a:xfrm>
            <a:off x="11527537" y="3460513"/>
            <a:ext cx="154500" cy="1166400"/>
          </a:xfrm>
          <a:prstGeom prst="rect">
            <a:avLst/>
          </a:prstGeom>
          <a:blipFill rotWithShape="1">
            <a:blip r:embed="rId3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1" name="Google Shape;1161;p47"/>
          <p:cNvSpPr/>
          <p:nvPr/>
        </p:nvSpPr>
        <p:spPr>
          <a:xfrm>
            <a:off x="11601705" y="3489960"/>
            <a:ext cx="12692" cy="1042441"/>
          </a:xfrm>
          <a:custGeom>
            <a:rect b="b" l="l" r="r" t="t"/>
            <a:pathLst>
              <a:path extrusionOk="0" h="782320" w="9525">
                <a:moveTo>
                  <a:pt x="0" y="0"/>
                </a:moveTo>
                <a:lnTo>
                  <a:pt x="9525" y="782193"/>
                </a:lnTo>
              </a:path>
            </a:pathLst>
          </a:custGeom>
          <a:noFill/>
          <a:ln cap="flat" cmpd="sng" w="25400">
            <a:solidFill>
              <a:srgbClr val="D2692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2" name="Google Shape;1162;p47"/>
          <p:cNvSpPr/>
          <p:nvPr/>
        </p:nvSpPr>
        <p:spPr>
          <a:xfrm>
            <a:off x="11454385" y="3574254"/>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3" name="Google Shape;1163;p47"/>
          <p:cNvSpPr/>
          <p:nvPr/>
        </p:nvSpPr>
        <p:spPr>
          <a:xfrm>
            <a:off x="11517375" y="3606801"/>
            <a:ext cx="168600" cy="176700"/>
          </a:xfrm>
          <a:prstGeom prst="rect">
            <a:avLst/>
          </a:prstGeom>
          <a:blipFill rotWithShape="1">
            <a:blip r:embed="rId3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4" name="Google Shape;1164;p47"/>
          <p:cNvSpPr/>
          <p:nvPr/>
        </p:nvSpPr>
        <p:spPr>
          <a:xfrm>
            <a:off x="11511026" y="3600449"/>
            <a:ext cx="181500" cy="189600"/>
          </a:xfrm>
          <a:prstGeom prst="rect">
            <a:avLst/>
          </a:prstGeom>
          <a:blipFill rotWithShape="1">
            <a:blip r:embed="rId3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5" name="Google Shape;1165;p47"/>
          <p:cNvSpPr/>
          <p:nvPr/>
        </p:nvSpPr>
        <p:spPr>
          <a:xfrm>
            <a:off x="11454385" y="3834384"/>
            <a:ext cx="288600" cy="2988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6" name="Google Shape;1166;p47"/>
          <p:cNvSpPr/>
          <p:nvPr/>
        </p:nvSpPr>
        <p:spPr>
          <a:xfrm>
            <a:off x="11511026" y="3860545"/>
            <a:ext cx="181500" cy="191400"/>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7" name="Google Shape;1167;p47"/>
          <p:cNvSpPr/>
          <p:nvPr/>
        </p:nvSpPr>
        <p:spPr>
          <a:xfrm>
            <a:off x="11454385" y="4094446"/>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8" name="Google Shape;1168;p47"/>
          <p:cNvSpPr/>
          <p:nvPr/>
        </p:nvSpPr>
        <p:spPr>
          <a:xfrm>
            <a:off x="11511026" y="4120641"/>
            <a:ext cx="181500" cy="189600"/>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69" name="Google Shape;1169;p47"/>
          <p:cNvSpPr/>
          <p:nvPr/>
        </p:nvSpPr>
        <p:spPr>
          <a:xfrm>
            <a:off x="11454385" y="4352545"/>
            <a:ext cx="288600" cy="2988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0" name="Google Shape;1170;p47"/>
          <p:cNvSpPr/>
          <p:nvPr/>
        </p:nvSpPr>
        <p:spPr>
          <a:xfrm>
            <a:off x="11511026" y="4378706"/>
            <a:ext cx="181500" cy="191400"/>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1" name="Google Shape;1171;p47"/>
          <p:cNvSpPr/>
          <p:nvPr/>
        </p:nvSpPr>
        <p:spPr>
          <a:xfrm>
            <a:off x="11454385" y="3314158"/>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2" name="Google Shape;1172;p47"/>
          <p:cNvSpPr/>
          <p:nvPr/>
        </p:nvSpPr>
        <p:spPr>
          <a:xfrm>
            <a:off x="11511026" y="3340354"/>
            <a:ext cx="181500" cy="189600"/>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3" name="Google Shape;1173;p47"/>
          <p:cNvSpPr/>
          <p:nvPr/>
        </p:nvSpPr>
        <p:spPr>
          <a:xfrm>
            <a:off x="11832337" y="3458481"/>
            <a:ext cx="156300" cy="1166400"/>
          </a:xfrm>
          <a:prstGeom prst="rect">
            <a:avLst/>
          </a:prstGeom>
          <a:blipFill rotWithShape="1">
            <a:blip r:embed="rId3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4" name="Google Shape;1174;p47"/>
          <p:cNvSpPr/>
          <p:nvPr/>
        </p:nvSpPr>
        <p:spPr>
          <a:xfrm>
            <a:off x="11906505" y="3487927"/>
            <a:ext cx="14384" cy="1042441"/>
          </a:xfrm>
          <a:custGeom>
            <a:rect b="b" l="l" r="r" t="t"/>
            <a:pathLst>
              <a:path extrusionOk="0" h="782320" w="10795">
                <a:moveTo>
                  <a:pt x="0" y="0"/>
                </a:moveTo>
                <a:lnTo>
                  <a:pt x="10668" y="782193"/>
                </a:lnTo>
              </a:path>
            </a:pathLst>
          </a:custGeom>
          <a:noFill/>
          <a:ln cap="flat" cmpd="sng" w="25400">
            <a:solidFill>
              <a:srgbClr val="D2692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5" name="Google Shape;1175;p47"/>
          <p:cNvSpPr/>
          <p:nvPr/>
        </p:nvSpPr>
        <p:spPr>
          <a:xfrm>
            <a:off x="11759185" y="3588478"/>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6" name="Google Shape;1176;p47"/>
          <p:cNvSpPr/>
          <p:nvPr/>
        </p:nvSpPr>
        <p:spPr>
          <a:xfrm>
            <a:off x="11815826" y="3614673"/>
            <a:ext cx="181500" cy="189600"/>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7" name="Google Shape;1177;p47"/>
          <p:cNvSpPr/>
          <p:nvPr/>
        </p:nvSpPr>
        <p:spPr>
          <a:xfrm>
            <a:off x="11759185" y="3848607"/>
            <a:ext cx="288600" cy="2988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8" name="Google Shape;1178;p47"/>
          <p:cNvSpPr/>
          <p:nvPr/>
        </p:nvSpPr>
        <p:spPr>
          <a:xfrm>
            <a:off x="11815826" y="3874770"/>
            <a:ext cx="181500" cy="191400"/>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79" name="Google Shape;1179;p47"/>
          <p:cNvSpPr/>
          <p:nvPr/>
        </p:nvSpPr>
        <p:spPr>
          <a:xfrm>
            <a:off x="11759185" y="4108703"/>
            <a:ext cx="288600" cy="2988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0" name="Google Shape;1180;p47"/>
          <p:cNvSpPr/>
          <p:nvPr/>
        </p:nvSpPr>
        <p:spPr>
          <a:xfrm>
            <a:off x="11815826" y="4134866"/>
            <a:ext cx="181500" cy="191400"/>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1" name="Google Shape;1181;p47"/>
          <p:cNvSpPr/>
          <p:nvPr/>
        </p:nvSpPr>
        <p:spPr>
          <a:xfrm>
            <a:off x="11759185" y="4368801"/>
            <a:ext cx="288600" cy="2988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2" name="Google Shape;1182;p47"/>
          <p:cNvSpPr/>
          <p:nvPr/>
        </p:nvSpPr>
        <p:spPr>
          <a:xfrm>
            <a:off x="11815826" y="4394962"/>
            <a:ext cx="181500" cy="191400"/>
          </a:xfrm>
          <a:prstGeom prst="rect">
            <a:avLst/>
          </a:prstGeom>
          <a:blipFill rotWithShape="1">
            <a:blip r:embed="rId4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3" name="Google Shape;1183;p47"/>
          <p:cNvSpPr/>
          <p:nvPr/>
        </p:nvSpPr>
        <p:spPr>
          <a:xfrm>
            <a:off x="11759185" y="3328382"/>
            <a:ext cx="288600" cy="2967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4" name="Google Shape;1184;p47"/>
          <p:cNvSpPr/>
          <p:nvPr/>
        </p:nvSpPr>
        <p:spPr>
          <a:xfrm>
            <a:off x="11815826" y="3354577"/>
            <a:ext cx="181500" cy="189600"/>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5" name="Google Shape;1185;p47"/>
          <p:cNvSpPr txBox="1"/>
          <p:nvPr/>
        </p:nvSpPr>
        <p:spPr>
          <a:xfrm>
            <a:off x="11517038" y="3352055"/>
            <a:ext cx="494400" cy="1874700"/>
          </a:xfrm>
          <a:prstGeom prst="rect">
            <a:avLst/>
          </a:prstGeom>
          <a:noFill/>
          <a:ln>
            <a:noFill/>
          </a:ln>
        </p:spPr>
        <p:txBody>
          <a:bodyPr anchorCtr="0" anchor="t" bIns="0" lIns="0" spcFirstLastPara="1" rIns="0" wrap="square" tIns="16075">
            <a:spAutoFit/>
          </a:bodyPr>
          <a:lstStyle/>
          <a:p>
            <a:pPr indent="0" lvl="0" marL="64344" marR="0" rtl="0" algn="l">
              <a:spcBef>
                <a:spcPts val="0"/>
              </a:spcBef>
              <a:spcAft>
                <a:spcPts val="0"/>
              </a:spcAft>
              <a:buNone/>
            </a:pPr>
            <a:r>
              <a:rPr baseline="30000" lang="en-US" sz="1600">
                <a:solidFill>
                  <a:srgbClr val="FFFFFF"/>
                </a:solidFill>
                <a:latin typeface="Arial"/>
                <a:ea typeface="Arial"/>
                <a:cs typeface="Arial"/>
                <a:sym typeface="Arial"/>
              </a:rPr>
              <a:t>T	</a:t>
            </a:r>
            <a:r>
              <a:rPr lang="en-US" sz="1067">
                <a:solidFill>
                  <a:srgbClr val="FFFFFF"/>
                </a:solidFill>
                <a:latin typeface="Arial"/>
                <a:ea typeface="Arial"/>
                <a:cs typeface="Arial"/>
                <a:sym typeface="Arial"/>
              </a:rPr>
              <a:t>A</a:t>
            </a:r>
            <a:endParaRPr sz="1067">
              <a:solidFill>
                <a:srgbClr val="000000"/>
              </a:solidFill>
              <a:latin typeface="Arial"/>
              <a:ea typeface="Arial"/>
              <a:cs typeface="Arial"/>
              <a:sym typeface="Arial"/>
            </a:endParaRPr>
          </a:p>
          <a:p>
            <a:pPr indent="0" lvl="0" marL="50798" marR="0" rtl="0" algn="l">
              <a:spcBef>
                <a:spcPts val="853"/>
              </a:spcBef>
              <a:spcAft>
                <a:spcPts val="0"/>
              </a:spcAft>
              <a:buNone/>
            </a:pPr>
            <a:r>
              <a:rPr baseline="30000" lang="en-US" sz="1600">
                <a:solidFill>
                  <a:srgbClr val="FFFFFF"/>
                </a:solidFill>
                <a:latin typeface="Arial"/>
                <a:ea typeface="Arial"/>
                <a:cs typeface="Arial"/>
                <a:sym typeface="Arial"/>
              </a:rPr>
              <a:t>C	</a:t>
            </a:r>
            <a:r>
              <a:rPr lang="en-US" sz="1067">
                <a:solidFill>
                  <a:srgbClr val="FFFFFF"/>
                </a:solidFill>
                <a:latin typeface="Arial"/>
                <a:ea typeface="Arial"/>
                <a:cs typeface="Arial"/>
                <a:sym typeface="Arial"/>
              </a:rPr>
              <a:t>T</a:t>
            </a:r>
            <a:endParaRPr sz="1067">
              <a:solidFill>
                <a:srgbClr val="000000"/>
              </a:solidFill>
              <a:latin typeface="Arial"/>
              <a:ea typeface="Arial"/>
              <a:cs typeface="Arial"/>
              <a:sym typeface="Arial"/>
            </a:endParaRPr>
          </a:p>
          <a:p>
            <a:pPr indent="0" lvl="0" marL="64344" marR="0" rtl="0" algn="l">
              <a:spcBef>
                <a:spcPts val="693"/>
              </a:spcBef>
              <a:spcAft>
                <a:spcPts val="0"/>
              </a:spcAft>
              <a:buNone/>
            </a:pPr>
            <a:r>
              <a:rPr lang="en-US" sz="1067">
                <a:solidFill>
                  <a:srgbClr val="FFFFFF"/>
                </a:solidFill>
                <a:latin typeface="Arial"/>
                <a:ea typeface="Arial"/>
                <a:cs typeface="Arial"/>
                <a:sym typeface="Arial"/>
              </a:rPr>
              <a:t>T	</a:t>
            </a:r>
            <a:r>
              <a:rPr baseline="30000" lang="en-US" sz="1600">
                <a:solidFill>
                  <a:srgbClr val="FFFFFF"/>
                </a:solidFill>
                <a:latin typeface="Arial"/>
                <a:ea typeface="Arial"/>
                <a:cs typeface="Arial"/>
                <a:sym typeface="Arial"/>
              </a:rPr>
              <a:t>A</a:t>
            </a:r>
            <a:endParaRPr baseline="30000" sz="1600">
              <a:solidFill>
                <a:srgbClr val="000000"/>
              </a:solidFill>
              <a:latin typeface="Arial"/>
              <a:ea typeface="Arial"/>
              <a:cs typeface="Arial"/>
              <a:sym typeface="Arial"/>
            </a:endParaRPr>
          </a:p>
          <a:p>
            <a:pPr indent="0" lvl="0" marL="64344" marR="0" rtl="0" algn="l">
              <a:spcBef>
                <a:spcPts val="780"/>
              </a:spcBef>
              <a:spcAft>
                <a:spcPts val="0"/>
              </a:spcAft>
              <a:buNone/>
            </a:pPr>
            <a:r>
              <a:rPr lang="en-US" sz="1067">
                <a:solidFill>
                  <a:srgbClr val="FFFFFF"/>
                </a:solidFill>
                <a:latin typeface="Arial"/>
                <a:ea typeface="Arial"/>
                <a:cs typeface="Arial"/>
                <a:sym typeface="Arial"/>
              </a:rPr>
              <a:t>T	A</a:t>
            </a:r>
            <a:endParaRPr sz="1067">
              <a:solidFill>
                <a:srgbClr val="000000"/>
              </a:solidFill>
              <a:latin typeface="Arial"/>
              <a:ea typeface="Arial"/>
              <a:cs typeface="Arial"/>
              <a:sym typeface="Arial"/>
            </a:endParaRPr>
          </a:p>
        </p:txBody>
      </p:sp>
      <p:sp>
        <p:nvSpPr>
          <p:cNvPr id="1186" name="Google Shape;1186;p47"/>
          <p:cNvSpPr txBox="1"/>
          <p:nvPr/>
        </p:nvSpPr>
        <p:spPr>
          <a:xfrm>
            <a:off x="11589004" y="4397418"/>
            <a:ext cx="421500" cy="590100"/>
          </a:xfrm>
          <a:prstGeom prst="rect">
            <a:avLst/>
          </a:prstGeom>
          <a:noFill/>
          <a:ln>
            <a:noFill/>
          </a:ln>
        </p:spPr>
        <p:txBody>
          <a:bodyPr anchorCtr="0" anchor="t" bIns="0" lIns="0" spcFirstLastPara="1" rIns="0" wrap="square" tIns="15225">
            <a:spAutoFit/>
          </a:bodyPr>
          <a:lstStyle/>
          <a:p>
            <a:pPr indent="0" lvl="0" marL="16932" marR="0" rtl="0" algn="l">
              <a:spcBef>
                <a:spcPts val="0"/>
              </a:spcBef>
              <a:spcAft>
                <a:spcPts val="0"/>
              </a:spcAft>
              <a:buNone/>
            </a:pPr>
            <a:r>
              <a:rPr baseline="30000" lang="en-US" sz="1600">
                <a:solidFill>
                  <a:srgbClr val="FFFFFF"/>
                </a:solidFill>
                <a:latin typeface="Arial"/>
                <a:ea typeface="Arial"/>
                <a:cs typeface="Arial"/>
                <a:sym typeface="Arial"/>
              </a:rPr>
              <a:t>G</a:t>
            </a:r>
            <a:r>
              <a:rPr lang="en-US" sz="1067">
                <a:solidFill>
                  <a:srgbClr val="FFFFFF"/>
                </a:solidFill>
                <a:latin typeface="Arial"/>
                <a:ea typeface="Arial"/>
                <a:cs typeface="Arial"/>
                <a:sym typeface="Arial"/>
              </a:rPr>
              <a:t> 	C</a:t>
            </a:r>
            <a:endParaRPr sz="1067">
              <a:solidFill>
                <a:srgbClr val="000000"/>
              </a:solidFill>
              <a:latin typeface="Arial"/>
              <a:ea typeface="Arial"/>
              <a:cs typeface="Arial"/>
              <a:sym typeface="Arial"/>
            </a:endParaRPr>
          </a:p>
        </p:txBody>
      </p:sp>
      <p:sp>
        <p:nvSpPr>
          <p:cNvPr id="1187" name="Google Shape;1187;p47"/>
          <p:cNvSpPr/>
          <p:nvPr/>
        </p:nvSpPr>
        <p:spPr>
          <a:xfrm>
            <a:off x="11417808" y="3537644"/>
            <a:ext cx="367800" cy="380100"/>
          </a:xfrm>
          <a:prstGeom prst="rect">
            <a:avLst/>
          </a:prstGeom>
          <a:blipFill rotWithShape="1">
            <a:blip r:embed="rId4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8" name="Google Shape;1188;p47"/>
          <p:cNvSpPr/>
          <p:nvPr/>
        </p:nvSpPr>
        <p:spPr>
          <a:xfrm>
            <a:off x="11478768" y="3568192"/>
            <a:ext cx="252148" cy="263994"/>
          </a:xfrm>
          <a:custGeom>
            <a:rect b="b" l="l" r="r" t="t"/>
            <a:pathLst>
              <a:path extrusionOk="0" h="198119" w="189229">
                <a:moveTo>
                  <a:pt x="0" y="198119"/>
                </a:moveTo>
                <a:lnTo>
                  <a:pt x="188975" y="198119"/>
                </a:lnTo>
                <a:lnTo>
                  <a:pt x="188975" y="0"/>
                </a:lnTo>
                <a:lnTo>
                  <a:pt x="0" y="0"/>
                </a:lnTo>
                <a:lnTo>
                  <a:pt x="0" y="198119"/>
                </a:lnTo>
                <a:close/>
              </a:path>
            </a:pathLst>
          </a:custGeom>
          <a:noFill/>
          <a:ln cap="flat" cmpd="sng" w="9525">
            <a:solidFill>
              <a:srgbClr val="FF0000"/>
            </a:solidFill>
            <a:prstDash val="dot"/>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89" name="Google Shape;1189;p47"/>
          <p:cNvSpPr/>
          <p:nvPr/>
        </p:nvSpPr>
        <p:spPr>
          <a:xfrm>
            <a:off x="10397743" y="3967480"/>
            <a:ext cx="371454" cy="253841"/>
          </a:xfrm>
          <a:custGeom>
            <a:rect b="b" l="l" r="r" t="t"/>
            <a:pathLst>
              <a:path extrusionOk="0" h="190500" w="278765">
                <a:moveTo>
                  <a:pt x="88011" y="0"/>
                </a:moveTo>
                <a:lnTo>
                  <a:pt x="88011" y="190500"/>
                </a:lnTo>
                <a:lnTo>
                  <a:pt x="215011" y="127000"/>
                </a:lnTo>
                <a:lnTo>
                  <a:pt x="119761" y="127000"/>
                </a:lnTo>
                <a:lnTo>
                  <a:pt x="119761" y="63500"/>
                </a:lnTo>
                <a:lnTo>
                  <a:pt x="215011" y="63500"/>
                </a:lnTo>
                <a:lnTo>
                  <a:pt x="88011" y="0"/>
                </a:lnTo>
                <a:close/>
              </a:path>
              <a:path extrusionOk="0" h="190500" w="278765">
                <a:moveTo>
                  <a:pt x="88011" y="63500"/>
                </a:moveTo>
                <a:lnTo>
                  <a:pt x="0" y="63500"/>
                </a:lnTo>
                <a:lnTo>
                  <a:pt x="0" y="127000"/>
                </a:lnTo>
                <a:lnTo>
                  <a:pt x="88011" y="127000"/>
                </a:lnTo>
                <a:lnTo>
                  <a:pt x="88011" y="63500"/>
                </a:lnTo>
                <a:close/>
              </a:path>
              <a:path extrusionOk="0" h="190500" w="278765">
                <a:moveTo>
                  <a:pt x="215011" y="63500"/>
                </a:moveTo>
                <a:lnTo>
                  <a:pt x="119761" y="63500"/>
                </a:lnTo>
                <a:lnTo>
                  <a:pt x="119761" y="127000"/>
                </a:lnTo>
                <a:lnTo>
                  <a:pt x="215011" y="127000"/>
                </a:lnTo>
                <a:lnTo>
                  <a:pt x="278511" y="95250"/>
                </a:lnTo>
                <a:lnTo>
                  <a:pt x="215011" y="635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0" name="Google Shape;1190;p47"/>
          <p:cNvSpPr/>
          <p:nvPr/>
        </p:nvSpPr>
        <p:spPr>
          <a:xfrm>
            <a:off x="10418835" y="1680463"/>
            <a:ext cx="1206600" cy="1306500"/>
          </a:xfrm>
          <a:prstGeom prst="rect">
            <a:avLst/>
          </a:prstGeom>
          <a:blipFill rotWithShape="1">
            <a:blip r:embed="rId4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1" name="Google Shape;1191;p47"/>
          <p:cNvSpPr/>
          <p:nvPr/>
        </p:nvSpPr>
        <p:spPr>
          <a:xfrm>
            <a:off x="11149585" y="3973576"/>
            <a:ext cx="371454" cy="253841"/>
          </a:xfrm>
          <a:custGeom>
            <a:rect b="b" l="l" r="r" t="t"/>
            <a:pathLst>
              <a:path extrusionOk="0" h="190500" w="278765">
                <a:moveTo>
                  <a:pt x="88010" y="0"/>
                </a:moveTo>
                <a:lnTo>
                  <a:pt x="88010" y="190500"/>
                </a:lnTo>
                <a:lnTo>
                  <a:pt x="215010" y="127000"/>
                </a:lnTo>
                <a:lnTo>
                  <a:pt x="119760" y="127000"/>
                </a:lnTo>
                <a:lnTo>
                  <a:pt x="119760" y="63500"/>
                </a:lnTo>
                <a:lnTo>
                  <a:pt x="215010" y="63500"/>
                </a:lnTo>
                <a:lnTo>
                  <a:pt x="88010" y="0"/>
                </a:lnTo>
                <a:close/>
              </a:path>
              <a:path extrusionOk="0" h="190500" w="278765">
                <a:moveTo>
                  <a:pt x="88010" y="63500"/>
                </a:moveTo>
                <a:lnTo>
                  <a:pt x="0" y="63500"/>
                </a:lnTo>
                <a:lnTo>
                  <a:pt x="0" y="127000"/>
                </a:lnTo>
                <a:lnTo>
                  <a:pt x="88010" y="127000"/>
                </a:lnTo>
                <a:lnTo>
                  <a:pt x="88010" y="63500"/>
                </a:lnTo>
                <a:close/>
              </a:path>
              <a:path extrusionOk="0" h="190500" w="278765">
                <a:moveTo>
                  <a:pt x="215010" y="63500"/>
                </a:moveTo>
                <a:lnTo>
                  <a:pt x="119760" y="63500"/>
                </a:lnTo>
                <a:lnTo>
                  <a:pt x="119760" y="127000"/>
                </a:lnTo>
                <a:lnTo>
                  <a:pt x="215010" y="127000"/>
                </a:lnTo>
                <a:lnTo>
                  <a:pt x="278510" y="95250"/>
                </a:lnTo>
                <a:lnTo>
                  <a:pt x="215010" y="635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2" name="Google Shape;1192;p47"/>
          <p:cNvSpPr txBox="1"/>
          <p:nvPr/>
        </p:nvSpPr>
        <p:spPr>
          <a:xfrm>
            <a:off x="10611611" y="2933532"/>
            <a:ext cx="897600" cy="596100"/>
          </a:xfrm>
          <a:prstGeom prst="rect">
            <a:avLst/>
          </a:prstGeom>
          <a:noFill/>
          <a:ln>
            <a:noFill/>
          </a:ln>
        </p:spPr>
        <p:txBody>
          <a:bodyPr anchorCtr="0" anchor="t" bIns="0" lIns="0" spcFirstLastPara="1" rIns="0" wrap="square" tIns="16925">
            <a:spAutoFit/>
          </a:bodyPr>
          <a:lstStyle/>
          <a:p>
            <a:pPr indent="0" lvl="0" marL="16932" marR="0" rtl="0" algn="l">
              <a:spcBef>
                <a:spcPts val="0"/>
              </a:spcBef>
              <a:spcAft>
                <a:spcPts val="0"/>
              </a:spcAft>
              <a:buNone/>
            </a:pPr>
            <a:r>
              <a:rPr b="1" lang="en-US" sz="1600">
                <a:solidFill>
                  <a:srgbClr val="343434"/>
                </a:solidFill>
                <a:latin typeface="Arial"/>
                <a:ea typeface="Arial"/>
                <a:cs typeface="Arial"/>
                <a:sym typeface="Arial"/>
              </a:rPr>
              <a:t>DAP-Seq</a:t>
            </a:r>
            <a:endParaRPr sz="1600">
              <a:solidFill>
                <a:srgbClr val="000000"/>
              </a:solidFill>
              <a:latin typeface="Arial"/>
              <a:ea typeface="Arial"/>
              <a:cs typeface="Arial"/>
              <a:sym typeface="Arial"/>
            </a:endParaRPr>
          </a:p>
          <a:p>
            <a:pPr indent="0" lvl="0" marL="0" marR="105831" rtl="0" algn="ctr">
              <a:spcBef>
                <a:spcPts val="1313"/>
              </a:spcBef>
              <a:spcAft>
                <a:spcPts val="0"/>
              </a:spcAft>
              <a:buNone/>
            </a:pPr>
            <a:r>
              <a:rPr lang="en-US" sz="1067">
                <a:solidFill>
                  <a:srgbClr val="FFFFFF"/>
                </a:solidFill>
                <a:latin typeface="Arial"/>
                <a:ea typeface="Arial"/>
                <a:cs typeface="Arial"/>
                <a:sym typeface="Arial"/>
              </a:rPr>
              <a:t>T</a:t>
            </a:r>
            <a:endParaRPr sz="1067">
              <a:solidFill>
                <a:srgbClr val="000000"/>
              </a:solidFill>
              <a:latin typeface="Arial"/>
              <a:ea typeface="Arial"/>
              <a:cs typeface="Arial"/>
              <a:sym typeface="Arial"/>
            </a:endParaRPr>
          </a:p>
        </p:txBody>
      </p:sp>
      <p:sp>
        <p:nvSpPr>
          <p:cNvPr id="1193" name="Google Shape;1193;p47"/>
          <p:cNvSpPr/>
          <p:nvPr/>
        </p:nvSpPr>
        <p:spPr>
          <a:xfrm>
            <a:off x="10813482" y="5176920"/>
            <a:ext cx="498600" cy="1476600"/>
          </a:xfrm>
          <a:prstGeom prst="rect">
            <a:avLst/>
          </a:prstGeom>
          <a:blipFill rotWithShape="1">
            <a:blip r:embed="rId4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4" name="Google Shape;1194;p47"/>
          <p:cNvSpPr/>
          <p:nvPr/>
        </p:nvSpPr>
        <p:spPr>
          <a:xfrm>
            <a:off x="10416031" y="5761737"/>
            <a:ext cx="273000" cy="254100"/>
          </a:xfrm>
          <a:prstGeom prst="rect">
            <a:avLst/>
          </a:prstGeom>
          <a:blipFill rotWithShape="1">
            <a:blip r:embed="rId4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5" name="Google Shape;1195;p47"/>
          <p:cNvSpPr/>
          <p:nvPr/>
        </p:nvSpPr>
        <p:spPr>
          <a:xfrm>
            <a:off x="11533631" y="5358462"/>
            <a:ext cx="548700" cy="885900"/>
          </a:xfrm>
          <a:prstGeom prst="rect">
            <a:avLst/>
          </a:prstGeom>
          <a:blipFill rotWithShape="1">
            <a:blip r:embed="rId4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6" name="Google Shape;1196;p47"/>
          <p:cNvSpPr/>
          <p:nvPr/>
        </p:nvSpPr>
        <p:spPr>
          <a:xfrm>
            <a:off x="11194288" y="5737352"/>
            <a:ext cx="273000" cy="254100"/>
          </a:xfrm>
          <a:prstGeom prst="rect">
            <a:avLst/>
          </a:prstGeom>
          <a:blipFill rotWithShape="1">
            <a:blip r:embed="rId4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7" name="Google Shape;1197;p47"/>
          <p:cNvSpPr/>
          <p:nvPr/>
        </p:nvSpPr>
        <p:spPr>
          <a:xfrm>
            <a:off x="9519921" y="5136895"/>
            <a:ext cx="851400" cy="1556400"/>
          </a:xfrm>
          <a:prstGeom prst="rect">
            <a:avLst/>
          </a:prstGeom>
          <a:blipFill rotWithShape="1">
            <a:blip r:embed="rId4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98" name="Google Shape;1198;p47"/>
          <p:cNvSpPr txBox="1"/>
          <p:nvPr/>
        </p:nvSpPr>
        <p:spPr>
          <a:xfrm>
            <a:off x="9955785" y="4518828"/>
            <a:ext cx="2024400" cy="625500"/>
          </a:xfrm>
          <a:prstGeom prst="rect">
            <a:avLst/>
          </a:prstGeom>
          <a:noFill/>
          <a:ln>
            <a:noFill/>
          </a:ln>
        </p:spPr>
        <p:txBody>
          <a:bodyPr anchorCtr="0" anchor="t" bIns="0" lIns="0" spcFirstLastPara="1" rIns="0" wrap="square" tIns="16925">
            <a:spAutoFit/>
          </a:bodyPr>
          <a:lstStyle/>
          <a:p>
            <a:pPr indent="-471582" lvl="0" marL="487668" marR="6772" rtl="0" algn="l">
              <a:lnSpc>
                <a:spcPct val="147000"/>
              </a:lnSpc>
              <a:spcBef>
                <a:spcPts val="0"/>
              </a:spcBef>
              <a:spcAft>
                <a:spcPts val="0"/>
              </a:spcAft>
              <a:buNone/>
            </a:pPr>
            <a:r>
              <a:rPr b="1" lang="en-US" sz="1600">
                <a:solidFill>
                  <a:srgbClr val="343434"/>
                </a:solidFill>
                <a:latin typeface="Arial"/>
                <a:ea typeface="Arial"/>
                <a:cs typeface="Arial"/>
                <a:sym typeface="Arial"/>
              </a:rPr>
              <a:t>Bisulfite sequencing  ATAC-Seq</a:t>
            </a:r>
            <a:endParaRPr sz="1600">
              <a:solidFill>
                <a:srgbClr val="000000"/>
              </a:solidFill>
              <a:latin typeface="Arial"/>
              <a:ea typeface="Arial"/>
              <a:cs typeface="Arial"/>
              <a:sym typeface="Arial"/>
            </a:endParaRPr>
          </a:p>
        </p:txBody>
      </p:sp>
      <p:sp>
        <p:nvSpPr>
          <p:cNvPr id="1199" name="Google Shape;1199;p47"/>
          <p:cNvSpPr txBox="1"/>
          <p:nvPr/>
        </p:nvSpPr>
        <p:spPr>
          <a:xfrm>
            <a:off x="222841" y="887306"/>
            <a:ext cx="11653500" cy="602100"/>
          </a:xfrm>
          <a:prstGeom prst="rect">
            <a:avLst/>
          </a:prstGeom>
          <a:noFill/>
          <a:ln>
            <a:noFill/>
          </a:ln>
        </p:spPr>
        <p:txBody>
          <a:bodyPr anchorCtr="0" anchor="t" bIns="0" lIns="0" spcFirstLastPara="1" rIns="0" wrap="square" tIns="16925">
            <a:spAutoFit/>
          </a:bodyPr>
          <a:lstStyle/>
          <a:p>
            <a:pPr indent="-185414" lvl="0" marL="201502" marR="6772" rtl="0" algn="l">
              <a:spcBef>
                <a:spcPts val="0"/>
              </a:spcBef>
              <a:spcAft>
                <a:spcPts val="0"/>
              </a:spcAft>
              <a:buNone/>
            </a:pPr>
            <a:r>
              <a:rPr lang="en-US" sz="1900">
                <a:solidFill>
                  <a:srgbClr val="000000"/>
                </a:solidFill>
                <a:latin typeface="Arial"/>
                <a:ea typeface="Arial"/>
                <a:cs typeface="Arial"/>
                <a:sym typeface="Arial"/>
              </a:rPr>
              <a:t>The JGI provides users around the world with access to high-throughput capabilities including DNA and RNA sequencing, synthesis, metabolomics, and data analysis through Community Science Program</a:t>
            </a:r>
            <a:endParaRPr sz="190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48"/>
          <p:cNvSpPr txBox="1"/>
          <p:nvPr/>
        </p:nvSpPr>
        <p:spPr>
          <a:xfrm>
            <a:off x="272423" y="2034134"/>
            <a:ext cx="8241600" cy="4722300"/>
          </a:xfrm>
          <a:prstGeom prst="rect">
            <a:avLst/>
          </a:prstGeom>
          <a:noFill/>
          <a:ln>
            <a:noFill/>
          </a:ln>
        </p:spPr>
        <p:txBody>
          <a:bodyPr anchorCtr="0" anchor="t" bIns="0" lIns="0" spcFirstLastPara="1" rIns="0" wrap="square" tIns="16925">
            <a:spAutoFit/>
          </a:bodyPr>
          <a:lstStyle/>
          <a:p>
            <a:pPr indent="-261613" lvl="0" marL="303098" marR="0" rtl="0" algn="l">
              <a:lnSpc>
                <a:spcPct val="110000"/>
              </a:lnSpc>
              <a:spcBef>
                <a:spcPts val="0"/>
              </a:spcBef>
              <a:spcAft>
                <a:spcPts val="0"/>
              </a:spcAft>
              <a:buClr>
                <a:srgbClr val="D2691B"/>
              </a:buClr>
              <a:buSzPts val="2067"/>
              <a:buFont typeface="Arial"/>
              <a:buChar char="•"/>
            </a:pPr>
            <a:r>
              <a:rPr b="1" lang="en-US" sz="1600">
                <a:solidFill>
                  <a:srgbClr val="006FC0"/>
                </a:solidFill>
                <a:latin typeface="Arial"/>
                <a:ea typeface="Arial"/>
                <a:cs typeface="Arial"/>
                <a:sym typeface="Arial"/>
              </a:rPr>
              <a:t>Annual CSP Large-Scale Call</a:t>
            </a:r>
            <a:endParaRPr sz="1600">
              <a:solidFill>
                <a:srgbClr val="000000"/>
              </a:solidFill>
              <a:latin typeface="Arial"/>
              <a:ea typeface="Arial"/>
              <a:cs typeface="Arial"/>
              <a:sym typeface="Arial"/>
            </a:endParaRPr>
          </a:p>
          <a:p>
            <a:pPr indent="-261613" lvl="1" marL="760288" marR="0" rtl="0" algn="l">
              <a:lnSpc>
                <a:spcPct val="122500"/>
              </a:lnSpc>
              <a:spcBef>
                <a:spcPts val="0"/>
              </a:spcBef>
              <a:spcAft>
                <a:spcPts val="0"/>
              </a:spcAft>
              <a:buClr>
                <a:srgbClr val="D26928"/>
              </a:buClr>
              <a:buSzPts val="1600"/>
              <a:buFont typeface="Arial"/>
              <a:buChar char="–"/>
            </a:pPr>
            <a:r>
              <a:rPr b="0" i="0" lang="en-US" sz="1200" u="none" cap="none" strike="noStrike">
                <a:solidFill>
                  <a:srgbClr val="000000"/>
                </a:solidFill>
                <a:latin typeface="Arial"/>
                <a:ea typeface="Arial"/>
                <a:cs typeface="Arial"/>
                <a:sym typeface="Arial"/>
              </a:rPr>
              <a:t>Genome sequencing and resequencing for bacteria, archaea, fungi, algae, plants</a:t>
            </a:r>
            <a:endParaRPr b="0" i="0" sz="1200" u="none" cap="none" strike="noStrike">
              <a:solidFill>
                <a:srgbClr val="000000"/>
              </a:solidFill>
              <a:latin typeface="Arial"/>
              <a:ea typeface="Arial"/>
              <a:cs typeface="Arial"/>
              <a:sym typeface="Arial"/>
            </a:endParaRPr>
          </a:p>
          <a:p>
            <a:pPr indent="-261613" lvl="1" marL="760288" marR="0" rtl="0" algn="l">
              <a:lnSpc>
                <a:spcPct val="120000"/>
              </a:lnSpc>
              <a:spcBef>
                <a:spcPts val="0"/>
              </a:spcBef>
              <a:spcAft>
                <a:spcPts val="0"/>
              </a:spcAft>
              <a:buClr>
                <a:srgbClr val="D26928"/>
              </a:buClr>
              <a:buSzPts val="1600"/>
              <a:buFont typeface="Arial"/>
              <a:buChar char="–"/>
            </a:pPr>
            <a:r>
              <a:rPr b="0" i="0" lang="en-US" sz="1200" u="none" cap="none" strike="noStrike">
                <a:solidFill>
                  <a:srgbClr val="000000"/>
                </a:solidFill>
                <a:latin typeface="Arial"/>
                <a:ea typeface="Arial"/>
                <a:cs typeface="Arial"/>
                <a:sym typeface="Arial"/>
              </a:rPr>
              <a:t>RNA sequencing for genome annotation and </a:t>
            </a:r>
            <a:r>
              <a:rPr b="0" i="0" lang="en-US" sz="1200" u="none" cap="none" strike="noStrike">
                <a:solidFill>
                  <a:srgbClr val="343434"/>
                </a:solidFill>
                <a:latin typeface="Arial"/>
                <a:ea typeface="Arial"/>
                <a:cs typeface="Arial"/>
                <a:sym typeface="Arial"/>
              </a:rPr>
              <a:t>for transcriptional profiling</a:t>
            </a:r>
            <a:endParaRPr b="0" i="0" sz="1200" u="none" cap="none" strike="noStrike">
              <a:solidFill>
                <a:srgbClr val="000000"/>
              </a:solidFill>
              <a:latin typeface="Arial"/>
              <a:ea typeface="Arial"/>
              <a:cs typeface="Arial"/>
              <a:sym typeface="Arial"/>
            </a:endParaRPr>
          </a:p>
          <a:p>
            <a:pPr indent="-261613" lvl="1" marL="760288" marR="0" rtl="0" algn="l">
              <a:lnSpc>
                <a:spcPct val="120000"/>
              </a:lnSpc>
              <a:spcBef>
                <a:spcPts val="0"/>
              </a:spcBef>
              <a:spcAft>
                <a:spcPts val="0"/>
              </a:spcAft>
              <a:buClr>
                <a:srgbClr val="D26928"/>
              </a:buClr>
              <a:buSzPts val="1600"/>
              <a:buFont typeface="Arial"/>
              <a:buChar char="–"/>
            </a:pPr>
            <a:r>
              <a:rPr b="0" i="0" lang="en-US" sz="1200" u="none" cap="none" strike="noStrike">
                <a:solidFill>
                  <a:srgbClr val="000000"/>
                </a:solidFill>
                <a:latin typeface="Arial"/>
                <a:ea typeface="Arial"/>
                <a:cs typeface="Arial"/>
                <a:sym typeface="Arial"/>
              </a:rPr>
              <a:t>Epigenomics, metagenomics and metatranscriptomics</a:t>
            </a:r>
            <a:endParaRPr b="0" i="0" sz="1200" u="none" cap="none" strike="noStrike">
              <a:solidFill>
                <a:srgbClr val="000000"/>
              </a:solidFill>
              <a:latin typeface="Arial"/>
              <a:ea typeface="Arial"/>
              <a:cs typeface="Arial"/>
              <a:sym typeface="Arial"/>
            </a:endParaRPr>
          </a:p>
          <a:p>
            <a:pPr indent="-261613" lvl="1" marL="760288" marR="0" rtl="0" algn="l">
              <a:lnSpc>
                <a:spcPct val="120000"/>
              </a:lnSpc>
              <a:spcBef>
                <a:spcPts val="0"/>
              </a:spcBef>
              <a:spcAft>
                <a:spcPts val="0"/>
              </a:spcAft>
              <a:buClr>
                <a:srgbClr val="D26928"/>
              </a:buClr>
              <a:buSzPts val="1600"/>
              <a:buFont typeface="Arial"/>
              <a:buChar char="–"/>
            </a:pPr>
            <a:r>
              <a:rPr b="0" i="0" lang="en-US" sz="1200" u="none" cap="none" strike="noStrike">
                <a:solidFill>
                  <a:srgbClr val="000000"/>
                </a:solidFill>
                <a:latin typeface="Arial"/>
                <a:ea typeface="Arial"/>
                <a:cs typeface="Arial"/>
                <a:sym typeface="Arial"/>
              </a:rPr>
              <a:t>DNA synthesis for functional assays</a:t>
            </a:r>
            <a:endParaRPr b="0" i="0" sz="1200" u="none" cap="none" strike="noStrike">
              <a:solidFill>
                <a:srgbClr val="000000"/>
              </a:solidFill>
              <a:latin typeface="Arial"/>
              <a:ea typeface="Arial"/>
              <a:cs typeface="Arial"/>
              <a:sym typeface="Arial"/>
            </a:endParaRPr>
          </a:p>
          <a:p>
            <a:pPr indent="-261613" lvl="1" marL="760288" marR="0" rtl="0" algn="l">
              <a:lnSpc>
                <a:spcPct val="135000"/>
              </a:lnSpc>
              <a:spcBef>
                <a:spcPts val="0"/>
              </a:spcBef>
              <a:spcAft>
                <a:spcPts val="0"/>
              </a:spcAft>
              <a:buClr>
                <a:srgbClr val="D26928"/>
              </a:buClr>
              <a:buSzPts val="1600"/>
              <a:buFont typeface="Arial"/>
              <a:buChar char="–"/>
            </a:pPr>
            <a:r>
              <a:rPr b="0" i="0" lang="en-US" sz="1200" u="none" cap="none" strike="noStrike">
                <a:solidFill>
                  <a:srgbClr val="000000"/>
                </a:solidFill>
                <a:latin typeface="Arial"/>
                <a:ea typeface="Arial"/>
                <a:cs typeface="Arial"/>
                <a:sym typeface="Arial"/>
              </a:rPr>
              <a:t>Metabolomics based functional analyses</a:t>
            </a:r>
            <a:endParaRPr b="0" i="0" sz="1200" u="none" cap="none" strike="noStrike">
              <a:solidFill>
                <a:srgbClr val="000000"/>
              </a:solidFill>
              <a:latin typeface="Arial"/>
              <a:ea typeface="Arial"/>
              <a:cs typeface="Arial"/>
              <a:sym typeface="Arial"/>
            </a:endParaRPr>
          </a:p>
          <a:p>
            <a:pPr indent="-261613" lvl="0" marL="303098" marR="0" rtl="0" algn="l">
              <a:spcBef>
                <a:spcPts val="579"/>
              </a:spcBef>
              <a:spcAft>
                <a:spcPts val="0"/>
              </a:spcAft>
              <a:buClr>
                <a:srgbClr val="D26928"/>
              </a:buClr>
              <a:buSzPts val="2067"/>
              <a:buFont typeface="Arial"/>
              <a:buChar char="•"/>
            </a:pPr>
            <a:r>
              <a:rPr b="1" lang="en-US" sz="1600">
                <a:solidFill>
                  <a:srgbClr val="006FC0"/>
                </a:solidFill>
                <a:latin typeface="Arial"/>
                <a:ea typeface="Arial"/>
                <a:cs typeface="Arial"/>
                <a:sym typeface="Arial"/>
              </a:rPr>
              <a:t>Facilities Integrating Collaborations for User Science (FICUS) Call</a:t>
            </a:r>
            <a:endParaRPr sz="1600">
              <a:solidFill>
                <a:srgbClr val="000000"/>
              </a:solidFill>
              <a:latin typeface="Arial"/>
              <a:ea typeface="Arial"/>
              <a:cs typeface="Arial"/>
              <a:sym typeface="Arial"/>
            </a:endParaRPr>
          </a:p>
          <a:p>
            <a:pPr indent="0" lvl="0" marL="303098" marR="0" rtl="0" algn="l">
              <a:spcBef>
                <a:spcPts val="13"/>
              </a:spcBef>
              <a:spcAft>
                <a:spcPts val="0"/>
              </a:spcAft>
              <a:buNone/>
            </a:pPr>
            <a:r>
              <a:rPr lang="en-US" sz="1200"/>
              <a:t>A</a:t>
            </a:r>
            <a:r>
              <a:rPr lang="en-US" sz="1200">
                <a:solidFill>
                  <a:srgbClr val="000000"/>
                </a:solidFill>
                <a:latin typeface="Arial"/>
                <a:ea typeface="Arial"/>
                <a:cs typeface="Arial"/>
                <a:sym typeface="Arial"/>
              </a:rPr>
              <a:t>ccess JGI resources and proteomics, metabolomics,</a:t>
            </a:r>
            <a:endParaRPr sz="1200">
              <a:solidFill>
                <a:srgbClr val="000000"/>
              </a:solidFill>
              <a:latin typeface="Arial"/>
              <a:ea typeface="Arial"/>
              <a:cs typeface="Arial"/>
              <a:sym typeface="Arial"/>
            </a:endParaRPr>
          </a:p>
          <a:p>
            <a:pPr indent="0" lvl="0" marL="303098" marR="2683018" rtl="0" algn="l">
              <a:spcBef>
                <a:spcPts val="0"/>
              </a:spcBef>
              <a:spcAft>
                <a:spcPts val="0"/>
              </a:spcAft>
              <a:buNone/>
            </a:pPr>
            <a:r>
              <a:rPr lang="en-US" sz="1200">
                <a:solidFill>
                  <a:srgbClr val="000000"/>
                </a:solidFill>
                <a:latin typeface="Arial"/>
                <a:ea typeface="Arial"/>
                <a:cs typeface="Arial"/>
                <a:sym typeface="Arial"/>
              </a:rPr>
              <a:t>and imaging capabilities from the Environmental Molecular Science Laboratory (EMSL) in one proposal.</a:t>
            </a:r>
            <a:endParaRPr sz="1200">
              <a:solidFill>
                <a:srgbClr val="000000"/>
              </a:solidFill>
              <a:latin typeface="Arial"/>
              <a:ea typeface="Arial"/>
              <a:cs typeface="Arial"/>
              <a:sym typeface="Arial"/>
            </a:endParaRPr>
          </a:p>
          <a:p>
            <a:pPr indent="-261613" lvl="0" marL="303098" marR="0" rtl="0" algn="l">
              <a:spcBef>
                <a:spcPts val="1333"/>
              </a:spcBef>
              <a:spcAft>
                <a:spcPts val="0"/>
              </a:spcAft>
              <a:buClr>
                <a:srgbClr val="D26928"/>
              </a:buClr>
              <a:buSzPts val="2067"/>
              <a:buFont typeface="Arial"/>
              <a:buChar char="•"/>
            </a:pPr>
            <a:r>
              <a:rPr b="1" lang="en-US" sz="1600">
                <a:solidFill>
                  <a:srgbClr val="006FC0"/>
                </a:solidFill>
                <a:latin typeface="Arial"/>
                <a:ea typeface="Arial"/>
                <a:cs typeface="Arial"/>
                <a:sym typeface="Arial"/>
              </a:rPr>
              <a:t>New Investigator Call (1-2x per year)</a:t>
            </a:r>
            <a:endParaRPr sz="1600">
              <a:solidFill>
                <a:srgbClr val="000000"/>
              </a:solidFill>
              <a:latin typeface="Arial"/>
              <a:ea typeface="Arial"/>
              <a:cs typeface="Arial"/>
              <a:sym typeface="Arial"/>
            </a:endParaRPr>
          </a:p>
          <a:p>
            <a:pPr indent="-261613" lvl="0" marL="303098" marR="0" rtl="0" algn="l">
              <a:spcBef>
                <a:spcPts val="1325"/>
              </a:spcBef>
              <a:spcAft>
                <a:spcPts val="0"/>
              </a:spcAft>
              <a:buClr>
                <a:srgbClr val="D26928"/>
              </a:buClr>
              <a:buSzPts val="2067"/>
              <a:buFont typeface="Arial"/>
              <a:buChar char="•"/>
            </a:pPr>
            <a:r>
              <a:rPr b="1" lang="en-US" sz="1600">
                <a:solidFill>
                  <a:srgbClr val="006FC0"/>
                </a:solidFill>
                <a:latin typeface="Arial"/>
                <a:ea typeface="Arial"/>
                <a:cs typeface="Arial"/>
                <a:sym typeface="Arial"/>
              </a:rPr>
              <a:t>Functional Genomics Call (2x per year)</a:t>
            </a:r>
            <a:endParaRPr sz="1600">
              <a:solidFill>
                <a:srgbClr val="000000"/>
              </a:solidFill>
              <a:latin typeface="Arial"/>
              <a:ea typeface="Arial"/>
              <a:cs typeface="Arial"/>
              <a:sym typeface="Arial"/>
            </a:endParaRPr>
          </a:p>
          <a:p>
            <a:pPr indent="-318338" lvl="1" marL="817012" marR="0" rtl="0" algn="l">
              <a:lnSpc>
                <a:spcPct val="135000"/>
              </a:lnSpc>
              <a:spcBef>
                <a:spcPts val="272"/>
              </a:spcBef>
              <a:spcAft>
                <a:spcPts val="0"/>
              </a:spcAft>
              <a:buClr>
                <a:srgbClr val="D26928"/>
              </a:buClr>
              <a:buSzPts val="1600"/>
              <a:buFont typeface="Arial"/>
              <a:buChar char="–"/>
            </a:pPr>
            <a:r>
              <a:rPr b="0" i="0" lang="en-US" sz="1200" u="none" cap="none" strike="noStrike">
                <a:solidFill>
                  <a:srgbClr val="343434"/>
                </a:solidFill>
                <a:latin typeface="Arial"/>
                <a:ea typeface="Arial"/>
                <a:cs typeface="Arial"/>
                <a:sym typeface="Arial"/>
              </a:rPr>
              <a:t>Synthesis of genes, pathways, sgRNA libraries</a:t>
            </a:r>
            <a:endParaRPr b="0" i="0" sz="1200" u="none" cap="none" strike="noStrike">
              <a:solidFill>
                <a:srgbClr val="000000"/>
              </a:solidFill>
              <a:latin typeface="Arial"/>
              <a:ea typeface="Arial"/>
              <a:cs typeface="Arial"/>
              <a:sym typeface="Arial"/>
            </a:endParaRPr>
          </a:p>
          <a:p>
            <a:pPr indent="-318338" lvl="1" marL="817012" marR="0" rtl="0" algn="l">
              <a:lnSpc>
                <a:spcPct val="120000"/>
              </a:lnSpc>
              <a:spcBef>
                <a:spcPts val="0"/>
              </a:spcBef>
              <a:spcAft>
                <a:spcPts val="0"/>
              </a:spcAft>
              <a:buClr>
                <a:srgbClr val="D26928"/>
              </a:buClr>
              <a:buSzPts val="1600"/>
              <a:buFont typeface="Arial"/>
              <a:buChar char="–"/>
            </a:pPr>
            <a:r>
              <a:rPr b="0" i="0" lang="en-US" sz="1200" u="none" cap="none" strike="noStrike">
                <a:solidFill>
                  <a:srgbClr val="343434"/>
                </a:solidFill>
                <a:latin typeface="Arial"/>
                <a:ea typeface="Arial"/>
                <a:cs typeface="Arial"/>
                <a:sym typeface="Arial"/>
              </a:rPr>
              <a:t>Metabolomics based functional analyses</a:t>
            </a:r>
            <a:endParaRPr b="0" i="0" sz="1200" u="none" cap="none" strike="noStrike">
              <a:solidFill>
                <a:srgbClr val="000000"/>
              </a:solidFill>
              <a:latin typeface="Arial"/>
              <a:ea typeface="Arial"/>
              <a:cs typeface="Arial"/>
              <a:sym typeface="Arial"/>
            </a:endParaRPr>
          </a:p>
          <a:p>
            <a:pPr indent="-318338" lvl="1" marL="817012" marR="0" rtl="0" algn="l">
              <a:lnSpc>
                <a:spcPct val="135000"/>
              </a:lnSpc>
              <a:spcBef>
                <a:spcPts val="0"/>
              </a:spcBef>
              <a:spcAft>
                <a:spcPts val="0"/>
              </a:spcAft>
              <a:buClr>
                <a:srgbClr val="D26928"/>
              </a:buClr>
              <a:buSzPts val="1600"/>
              <a:buFont typeface="Arial"/>
              <a:buChar char="–"/>
            </a:pPr>
            <a:r>
              <a:rPr b="0" i="0" lang="en-US" sz="1200" u="none" cap="none" strike="noStrike">
                <a:solidFill>
                  <a:srgbClr val="343434"/>
                </a:solidFill>
                <a:latin typeface="Arial"/>
                <a:ea typeface="Arial"/>
                <a:cs typeface="Arial"/>
                <a:sym typeface="Arial"/>
              </a:rPr>
              <a:t>RNA-seq for transcriptional profiling</a:t>
            </a:r>
            <a:endParaRPr b="0" i="0" sz="1200" u="none" cap="none" strike="noStrike">
              <a:solidFill>
                <a:srgbClr val="000000"/>
              </a:solidFill>
              <a:latin typeface="Arial"/>
              <a:ea typeface="Arial"/>
              <a:cs typeface="Arial"/>
              <a:sym typeface="Arial"/>
            </a:endParaRPr>
          </a:p>
        </p:txBody>
      </p:sp>
      <p:sp>
        <p:nvSpPr>
          <p:cNvPr id="1205" name="Google Shape;1205;p48"/>
          <p:cNvSpPr/>
          <p:nvPr/>
        </p:nvSpPr>
        <p:spPr>
          <a:xfrm>
            <a:off x="8692895" y="2501393"/>
            <a:ext cx="3283800" cy="2025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206" name="Google Shape;1206;p48"/>
          <p:cNvSpPr/>
          <p:nvPr/>
        </p:nvSpPr>
        <p:spPr>
          <a:xfrm>
            <a:off x="9290305" y="4634992"/>
            <a:ext cx="2686200" cy="1922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207" name="Google Shape;1207;p48"/>
          <p:cNvSpPr/>
          <p:nvPr/>
        </p:nvSpPr>
        <p:spPr>
          <a:xfrm>
            <a:off x="6276847" y="4634992"/>
            <a:ext cx="2834700" cy="1922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208" name="Google Shape;1208;p48"/>
          <p:cNvSpPr/>
          <p:nvPr/>
        </p:nvSpPr>
        <p:spPr>
          <a:xfrm>
            <a:off x="225551" y="1020065"/>
            <a:ext cx="2512181" cy="745447"/>
          </a:xfrm>
          <a:custGeom>
            <a:rect b="b" l="l" r="r" t="t"/>
            <a:pathLst>
              <a:path extrusionOk="0" h="559435" w="1885314">
                <a:moveTo>
                  <a:pt x="1791970" y="0"/>
                </a:moveTo>
                <a:lnTo>
                  <a:pt x="93218" y="0"/>
                </a:lnTo>
                <a:lnTo>
                  <a:pt x="56932" y="7332"/>
                </a:lnTo>
                <a:lnTo>
                  <a:pt x="27301" y="27320"/>
                </a:lnTo>
                <a:lnTo>
                  <a:pt x="7325" y="56953"/>
                </a:lnTo>
                <a:lnTo>
                  <a:pt x="0" y="93217"/>
                </a:lnTo>
                <a:lnTo>
                  <a:pt x="0" y="466089"/>
                </a:lnTo>
                <a:lnTo>
                  <a:pt x="7325" y="502354"/>
                </a:lnTo>
                <a:lnTo>
                  <a:pt x="27301" y="531987"/>
                </a:lnTo>
                <a:lnTo>
                  <a:pt x="56932" y="551975"/>
                </a:lnTo>
                <a:lnTo>
                  <a:pt x="93218" y="559307"/>
                </a:lnTo>
                <a:lnTo>
                  <a:pt x="1791970" y="559307"/>
                </a:lnTo>
                <a:lnTo>
                  <a:pt x="1828234" y="551975"/>
                </a:lnTo>
                <a:lnTo>
                  <a:pt x="1857867" y="531987"/>
                </a:lnTo>
                <a:lnTo>
                  <a:pt x="1877855" y="502354"/>
                </a:lnTo>
                <a:lnTo>
                  <a:pt x="1885188" y="466089"/>
                </a:lnTo>
                <a:lnTo>
                  <a:pt x="1885188" y="93217"/>
                </a:lnTo>
                <a:lnTo>
                  <a:pt x="1877855" y="56953"/>
                </a:lnTo>
                <a:lnTo>
                  <a:pt x="1857867" y="27320"/>
                </a:lnTo>
                <a:lnTo>
                  <a:pt x="1828234" y="7332"/>
                </a:lnTo>
                <a:lnTo>
                  <a:pt x="1791970" y="0"/>
                </a:lnTo>
                <a:close/>
              </a:path>
            </a:pathLst>
          </a:custGeom>
          <a:solidFill>
            <a:srgbClr val="385F7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209" name="Google Shape;1209;p48"/>
          <p:cNvSpPr txBox="1"/>
          <p:nvPr/>
        </p:nvSpPr>
        <p:spPr>
          <a:xfrm>
            <a:off x="562187" y="1126237"/>
            <a:ext cx="1839000" cy="509700"/>
          </a:xfrm>
          <a:prstGeom prst="rect">
            <a:avLst/>
          </a:prstGeom>
          <a:noFill/>
          <a:ln>
            <a:noFill/>
          </a:ln>
        </p:spPr>
        <p:txBody>
          <a:bodyPr anchorCtr="0" anchor="t" bIns="0" lIns="0" spcFirstLastPara="1" rIns="0" wrap="square" tIns="16925">
            <a:spAutoFit/>
          </a:bodyPr>
          <a:lstStyle/>
          <a:p>
            <a:pPr indent="-209967" lvl="0" marL="226053" marR="6772" rtl="0" algn="l">
              <a:spcBef>
                <a:spcPts val="0"/>
              </a:spcBef>
              <a:spcAft>
                <a:spcPts val="0"/>
              </a:spcAft>
              <a:buNone/>
            </a:pPr>
            <a:r>
              <a:rPr lang="en-US" sz="1600">
                <a:solidFill>
                  <a:srgbClr val="FFFFFF"/>
                </a:solidFill>
                <a:latin typeface="Arial"/>
                <a:ea typeface="Arial"/>
                <a:cs typeface="Arial"/>
                <a:sym typeface="Arial"/>
              </a:rPr>
              <a:t>Community Science  Program (CSP)</a:t>
            </a:r>
            <a:endParaRPr sz="1600">
              <a:solidFill>
                <a:srgbClr val="000000"/>
              </a:solidFill>
              <a:latin typeface="Arial"/>
              <a:ea typeface="Arial"/>
              <a:cs typeface="Arial"/>
              <a:sym typeface="Arial"/>
            </a:endParaRPr>
          </a:p>
        </p:txBody>
      </p:sp>
      <p:sp>
        <p:nvSpPr>
          <p:cNvPr id="1210" name="Google Shape;1210;p48"/>
          <p:cNvSpPr/>
          <p:nvPr/>
        </p:nvSpPr>
        <p:spPr>
          <a:xfrm>
            <a:off x="7587487" y="1020065"/>
            <a:ext cx="2514721" cy="745447"/>
          </a:xfrm>
          <a:custGeom>
            <a:rect b="b" l="l" r="r" t="t"/>
            <a:pathLst>
              <a:path extrusionOk="0" h="559435" w="1887220">
                <a:moveTo>
                  <a:pt x="1793493" y="0"/>
                </a:moveTo>
                <a:lnTo>
                  <a:pt x="93218" y="0"/>
                </a:lnTo>
                <a:lnTo>
                  <a:pt x="56953" y="7332"/>
                </a:lnTo>
                <a:lnTo>
                  <a:pt x="27320" y="27320"/>
                </a:lnTo>
                <a:lnTo>
                  <a:pt x="7332" y="56953"/>
                </a:lnTo>
                <a:lnTo>
                  <a:pt x="0" y="93217"/>
                </a:lnTo>
                <a:lnTo>
                  <a:pt x="0" y="466089"/>
                </a:lnTo>
                <a:lnTo>
                  <a:pt x="7332" y="502354"/>
                </a:lnTo>
                <a:lnTo>
                  <a:pt x="27320" y="531987"/>
                </a:lnTo>
                <a:lnTo>
                  <a:pt x="56953" y="551975"/>
                </a:lnTo>
                <a:lnTo>
                  <a:pt x="93218" y="559307"/>
                </a:lnTo>
                <a:lnTo>
                  <a:pt x="1793493" y="559307"/>
                </a:lnTo>
                <a:lnTo>
                  <a:pt x="1829758" y="551975"/>
                </a:lnTo>
                <a:lnTo>
                  <a:pt x="1859391" y="531987"/>
                </a:lnTo>
                <a:lnTo>
                  <a:pt x="1879379" y="502354"/>
                </a:lnTo>
                <a:lnTo>
                  <a:pt x="1886712" y="466089"/>
                </a:lnTo>
                <a:lnTo>
                  <a:pt x="1886712" y="93217"/>
                </a:lnTo>
                <a:lnTo>
                  <a:pt x="1879379" y="56953"/>
                </a:lnTo>
                <a:lnTo>
                  <a:pt x="1859391" y="27320"/>
                </a:lnTo>
                <a:lnTo>
                  <a:pt x="1829758" y="7332"/>
                </a:lnTo>
                <a:lnTo>
                  <a:pt x="1793493" y="0"/>
                </a:lnTo>
                <a:close/>
              </a:path>
            </a:pathLst>
          </a:custGeom>
          <a:solidFill>
            <a:srgbClr val="D2692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211" name="Google Shape;1211;p48"/>
          <p:cNvSpPr txBox="1"/>
          <p:nvPr/>
        </p:nvSpPr>
        <p:spPr>
          <a:xfrm>
            <a:off x="7875353" y="1248156"/>
            <a:ext cx="1938900" cy="263400"/>
          </a:xfrm>
          <a:prstGeom prst="rect">
            <a:avLst/>
          </a:prstGeom>
          <a:noFill/>
          <a:ln>
            <a:noFill/>
          </a:ln>
        </p:spPr>
        <p:txBody>
          <a:bodyPr anchorCtr="0" anchor="t" bIns="0" lIns="0" spcFirstLastPara="1" rIns="0" wrap="square" tIns="16925">
            <a:spAutoFit/>
          </a:bodyPr>
          <a:lstStyle/>
          <a:p>
            <a:pPr indent="0" lvl="0" marL="16932" marR="0" rtl="0" algn="l">
              <a:spcBef>
                <a:spcPts val="0"/>
              </a:spcBef>
              <a:spcAft>
                <a:spcPts val="0"/>
              </a:spcAft>
              <a:buNone/>
            </a:pPr>
            <a:r>
              <a:rPr lang="en-US" sz="1600">
                <a:solidFill>
                  <a:srgbClr val="FFFFFF"/>
                </a:solidFill>
                <a:latin typeface="Arial"/>
                <a:ea typeface="Arial"/>
                <a:cs typeface="Arial"/>
                <a:sym typeface="Arial"/>
              </a:rPr>
              <a:t>Sponsored Research</a:t>
            </a:r>
            <a:endParaRPr sz="1600">
              <a:solidFill>
                <a:srgbClr val="000000"/>
              </a:solidFill>
              <a:latin typeface="Arial"/>
              <a:ea typeface="Arial"/>
              <a:cs typeface="Arial"/>
              <a:sym typeface="Arial"/>
            </a:endParaRPr>
          </a:p>
        </p:txBody>
      </p:sp>
      <p:sp>
        <p:nvSpPr>
          <p:cNvPr id="1212" name="Google Shape;1212;p48"/>
          <p:cNvSpPr txBox="1"/>
          <p:nvPr/>
        </p:nvSpPr>
        <p:spPr>
          <a:xfrm>
            <a:off x="10208937" y="938145"/>
            <a:ext cx="1828800" cy="818400"/>
          </a:xfrm>
          <a:prstGeom prst="rect">
            <a:avLst/>
          </a:prstGeom>
          <a:noFill/>
          <a:ln>
            <a:noFill/>
          </a:ln>
        </p:spPr>
        <p:txBody>
          <a:bodyPr anchorCtr="0" anchor="t" bIns="0" lIns="0" spcFirstLastPara="1" rIns="0" wrap="square" tIns="67725">
            <a:spAutoFit/>
          </a:bodyPr>
          <a:lstStyle/>
          <a:p>
            <a:pPr indent="-111735" lvl="0" marL="132077" marR="0" rtl="0" algn="l">
              <a:spcBef>
                <a:spcPts val="0"/>
              </a:spcBef>
              <a:spcAft>
                <a:spcPts val="0"/>
              </a:spcAft>
              <a:buClr>
                <a:srgbClr val="000000"/>
              </a:buClr>
              <a:buSzPts val="1400"/>
              <a:buFont typeface="Arial"/>
              <a:buChar char="•"/>
            </a:pPr>
            <a:r>
              <a:rPr lang="en-US">
                <a:solidFill>
                  <a:srgbClr val="343434"/>
                </a:solidFill>
                <a:latin typeface="Arial"/>
                <a:ea typeface="Arial"/>
                <a:cs typeface="Arial"/>
                <a:sym typeface="Arial"/>
              </a:rPr>
              <a:t>Fee-for-service</a:t>
            </a:r>
            <a:endParaRPr>
              <a:solidFill>
                <a:srgbClr val="000000"/>
              </a:solidFill>
              <a:latin typeface="Arial"/>
              <a:ea typeface="Arial"/>
              <a:cs typeface="Arial"/>
              <a:sym typeface="Arial"/>
            </a:endParaRPr>
          </a:p>
          <a:p>
            <a:pPr indent="-111735" lvl="0" marL="132077" marR="0" rtl="0" algn="l">
              <a:spcBef>
                <a:spcPts val="407"/>
              </a:spcBef>
              <a:spcAft>
                <a:spcPts val="0"/>
              </a:spcAft>
              <a:buClr>
                <a:srgbClr val="000000"/>
              </a:buClr>
              <a:buSzPts val="1400"/>
              <a:buFont typeface="Arial"/>
              <a:buChar char="•"/>
            </a:pPr>
            <a:r>
              <a:rPr lang="en-US">
                <a:solidFill>
                  <a:srgbClr val="343434"/>
                </a:solidFill>
                <a:latin typeface="Arial"/>
                <a:ea typeface="Arial"/>
                <a:cs typeface="Arial"/>
                <a:sym typeface="Arial"/>
              </a:rPr>
              <a:t>Partners can own IP</a:t>
            </a:r>
            <a:endParaRPr>
              <a:solidFill>
                <a:srgbClr val="000000"/>
              </a:solidFill>
              <a:latin typeface="Arial"/>
              <a:ea typeface="Arial"/>
              <a:cs typeface="Arial"/>
              <a:sym typeface="Arial"/>
            </a:endParaRPr>
          </a:p>
          <a:p>
            <a:pPr indent="-111735" lvl="0" marL="132077" marR="0" rtl="0" algn="l">
              <a:spcBef>
                <a:spcPts val="400"/>
              </a:spcBef>
              <a:spcAft>
                <a:spcPts val="0"/>
              </a:spcAft>
              <a:buClr>
                <a:srgbClr val="000000"/>
              </a:buClr>
              <a:buSzPts val="1400"/>
              <a:buFont typeface="Arial"/>
              <a:buChar char="•"/>
            </a:pPr>
            <a:r>
              <a:rPr lang="en-US">
                <a:solidFill>
                  <a:srgbClr val="343434"/>
                </a:solidFill>
                <a:latin typeface="Arial"/>
                <a:ea typeface="Arial"/>
                <a:cs typeface="Arial"/>
                <a:sym typeface="Arial"/>
              </a:rPr>
              <a:t>DOE relevant</a:t>
            </a:r>
            <a:endParaRPr>
              <a:solidFill>
                <a:srgbClr val="000000"/>
              </a:solidFill>
              <a:latin typeface="Arial"/>
              <a:ea typeface="Arial"/>
              <a:cs typeface="Arial"/>
              <a:sym typeface="Arial"/>
            </a:endParaRPr>
          </a:p>
        </p:txBody>
      </p:sp>
      <p:sp>
        <p:nvSpPr>
          <p:cNvPr id="1213" name="Google Shape;1213;p48"/>
          <p:cNvSpPr txBox="1"/>
          <p:nvPr/>
        </p:nvSpPr>
        <p:spPr>
          <a:xfrm>
            <a:off x="2822618" y="935194"/>
            <a:ext cx="4521900" cy="817500"/>
          </a:xfrm>
          <a:prstGeom prst="rect">
            <a:avLst/>
          </a:prstGeom>
          <a:noFill/>
          <a:ln>
            <a:noFill/>
          </a:ln>
        </p:spPr>
        <p:txBody>
          <a:bodyPr anchorCtr="0" anchor="t" bIns="0" lIns="0" spcFirstLastPara="1" rIns="0" wrap="square" tIns="67725">
            <a:spAutoFit/>
          </a:bodyPr>
          <a:lstStyle/>
          <a:p>
            <a:pPr indent="-111735" lvl="0" marL="132077" marR="0" rtl="0" algn="l">
              <a:spcBef>
                <a:spcPts val="0"/>
              </a:spcBef>
              <a:spcAft>
                <a:spcPts val="0"/>
              </a:spcAft>
              <a:buClr>
                <a:srgbClr val="000000"/>
              </a:buClr>
              <a:buSzPts val="1400"/>
              <a:buFont typeface="Arial"/>
              <a:buChar char="•"/>
            </a:pPr>
            <a:r>
              <a:rPr lang="en-US">
                <a:solidFill>
                  <a:srgbClr val="343434"/>
                </a:solidFill>
                <a:latin typeface="Arial"/>
                <a:ea typeface="Arial"/>
                <a:cs typeface="Arial"/>
                <a:sym typeface="Arial"/>
              </a:rPr>
              <a:t>No charge to Users</a:t>
            </a:r>
            <a:endParaRPr>
              <a:solidFill>
                <a:srgbClr val="000000"/>
              </a:solidFill>
              <a:latin typeface="Arial"/>
              <a:ea typeface="Arial"/>
              <a:cs typeface="Arial"/>
              <a:sym typeface="Arial"/>
            </a:endParaRPr>
          </a:p>
          <a:p>
            <a:pPr indent="-111735" lvl="0" marL="132077" marR="0" rtl="0" algn="l">
              <a:spcBef>
                <a:spcPts val="400"/>
              </a:spcBef>
              <a:spcAft>
                <a:spcPts val="0"/>
              </a:spcAft>
              <a:buClr>
                <a:srgbClr val="000000"/>
              </a:buClr>
              <a:buSzPts val="1400"/>
              <a:buFont typeface="Arial"/>
              <a:buChar char="•"/>
            </a:pPr>
            <a:r>
              <a:rPr lang="en-US">
                <a:solidFill>
                  <a:srgbClr val="343434"/>
                </a:solidFill>
                <a:latin typeface="Arial"/>
                <a:ea typeface="Arial"/>
                <a:cs typeface="Arial"/>
                <a:sym typeface="Arial"/>
              </a:rPr>
              <a:t>Peer-reviewed for scientific merit and DOE relevance</a:t>
            </a:r>
            <a:endParaRPr>
              <a:solidFill>
                <a:srgbClr val="000000"/>
              </a:solidFill>
              <a:latin typeface="Arial"/>
              <a:ea typeface="Arial"/>
              <a:cs typeface="Arial"/>
              <a:sym typeface="Arial"/>
            </a:endParaRPr>
          </a:p>
          <a:p>
            <a:pPr indent="-111735" lvl="0" marL="132077" marR="0" rtl="0" algn="l">
              <a:spcBef>
                <a:spcPts val="400"/>
              </a:spcBef>
              <a:spcAft>
                <a:spcPts val="0"/>
              </a:spcAft>
              <a:buClr>
                <a:srgbClr val="000000"/>
              </a:buClr>
              <a:buSzPts val="1400"/>
              <a:buFont typeface="Arial"/>
              <a:buChar char="•"/>
            </a:pPr>
            <a:r>
              <a:rPr lang="en-US">
                <a:solidFill>
                  <a:srgbClr val="343434"/>
                </a:solidFill>
                <a:latin typeface="Arial"/>
                <a:ea typeface="Arial"/>
                <a:cs typeface="Arial"/>
                <a:sym typeface="Arial"/>
              </a:rPr>
              <a:t>Users can own IP with public release of data</a:t>
            </a:r>
            <a:endParaRPr>
              <a:solidFill>
                <a:srgbClr val="000000"/>
              </a:solidFill>
              <a:latin typeface="Arial"/>
              <a:ea typeface="Arial"/>
              <a:cs typeface="Arial"/>
              <a:sym typeface="Arial"/>
            </a:endParaRPr>
          </a:p>
        </p:txBody>
      </p:sp>
      <p:sp>
        <p:nvSpPr>
          <p:cNvPr id="1214" name="Google Shape;1214;p48"/>
          <p:cNvSpPr txBox="1"/>
          <p:nvPr>
            <p:ph type="title"/>
          </p:nvPr>
        </p:nvSpPr>
        <p:spPr>
          <a:xfrm>
            <a:off x="456525" y="114300"/>
            <a:ext cx="6888000" cy="448200"/>
          </a:xfrm>
          <a:prstGeom prst="rect">
            <a:avLst/>
          </a:prstGeom>
          <a:noFill/>
          <a:ln>
            <a:noFill/>
          </a:ln>
        </p:spPr>
        <p:txBody>
          <a:bodyPr anchorCtr="0" anchor="t" bIns="0" lIns="0" spcFirstLastPara="1" rIns="0" wrap="square" tIns="16925">
            <a:spAutoFit/>
          </a:bodyPr>
          <a:lstStyle/>
          <a:p>
            <a:pPr indent="0" lvl="0" marL="0" rtl="0" algn="l">
              <a:spcBef>
                <a:spcPts val="0"/>
              </a:spcBef>
              <a:spcAft>
                <a:spcPts val="0"/>
              </a:spcAft>
              <a:buNone/>
            </a:pPr>
            <a:r>
              <a:rPr lang="en-US"/>
              <a:t>M</a:t>
            </a:r>
            <a:r>
              <a:rPr lang="en-US"/>
              <a:t>echanisms for collaboration with JGI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3"/>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Outline</a:t>
            </a:r>
            <a:endParaRPr/>
          </a:p>
        </p:txBody>
      </p:sp>
      <p:sp>
        <p:nvSpPr>
          <p:cNvPr id="115" name="Google Shape;115;p13"/>
          <p:cNvSpPr txBox="1"/>
          <p:nvPr>
            <p:ph idx="1" type="body"/>
          </p:nvPr>
        </p:nvSpPr>
        <p:spPr>
          <a:xfrm>
            <a:off x="609600" y="1032933"/>
            <a:ext cx="10972800" cy="4836000"/>
          </a:xfrm>
          <a:prstGeom prst="rect">
            <a:avLst/>
          </a:prstGeom>
        </p:spPr>
        <p:txBody>
          <a:bodyPr anchorCtr="0" anchor="t" bIns="45700" lIns="91425" spcFirstLastPara="1" rIns="91425" wrap="square" tIns="45700">
            <a:noAutofit/>
          </a:bodyPr>
          <a:lstStyle/>
          <a:p>
            <a:pPr indent="-371475" lvl="0" marL="457200" rtl="0" algn="l">
              <a:spcBef>
                <a:spcPts val="360"/>
              </a:spcBef>
              <a:spcAft>
                <a:spcPts val="0"/>
              </a:spcAft>
              <a:buSzPts val="2250"/>
              <a:buChar char="•"/>
            </a:pPr>
            <a:r>
              <a:rPr lang="en-US"/>
              <a:t>Overview of the JGI</a:t>
            </a:r>
            <a:endParaRPr/>
          </a:p>
          <a:p>
            <a:pPr indent="0" lvl="0" marL="457200" rtl="0" algn="l">
              <a:spcBef>
                <a:spcPts val="360"/>
              </a:spcBef>
              <a:spcAft>
                <a:spcPts val="0"/>
              </a:spcAft>
              <a:buNone/>
            </a:pPr>
            <a:r>
              <a:t/>
            </a:r>
            <a:endParaRPr/>
          </a:p>
          <a:p>
            <a:pPr indent="-371475" lvl="0" marL="457200" rtl="0" algn="l">
              <a:spcBef>
                <a:spcPts val="360"/>
              </a:spcBef>
              <a:spcAft>
                <a:spcPts val="0"/>
              </a:spcAft>
              <a:buSzPts val="2250"/>
              <a:buChar char="•"/>
            </a:pPr>
            <a:r>
              <a:rPr lang="en-US"/>
              <a:t>Terabase scale metagenome assembly</a:t>
            </a:r>
            <a:endParaRPr/>
          </a:p>
          <a:p>
            <a:pPr indent="0" lvl="0" marL="457200" rtl="0" algn="l">
              <a:spcBef>
                <a:spcPts val="360"/>
              </a:spcBef>
              <a:spcAft>
                <a:spcPts val="0"/>
              </a:spcAft>
              <a:buNone/>
            </a:pPr>
            <a:r>
              <a:t/>
            </a:r>
            <a:endParaRPr/>
          </a:p>
          <a:p>
            <a:pPr indent="-371475" lvl="0" marL="457200" rtl="0" algn="l">
              <a:spcBef>
                <a:spcPts val="360"/>
              </a:spcBef>
              <a:spcAft>
                <a:spcPts val="0"/>
              </a:spcAft>
              <a:buSzPts val="2250"/>
              <a:buChar char="•"/>
            </a:pPr>
            <a:r>
              <a:rPr lang="en-US"/>
              <a:t>Broader directions at the JGI</a:t>
            </a:r>
            <a:endParaRPr/>
          </a:p>
        </p:txBody>
      </p:sp>
      <p:sp>
        <p:nvSpPr>
          <p:cNvPr id="116" name="Google Shape;116;p13"/>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49"/>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Calls for user proposals</a:t>
            </a:r>
            <a:endParaRPr/>
          </a:p>
        </p:txBody>
      </p:sp>
      <p:sp>
        <p:nvSpPr>
          <p:cNvPr id="1221" name="Google Shape;1221;p49"/>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22" name="Google Shape;1222;p49"/>
          <p:cNvPicPr preferRelativeResize="0"/>
          <p:nvPr/>
        </p:nvPicPr>
        <p:blipFill>
          <a:blip r:embed="rId3">
            <a:alphaModFix/>
          </a:blip>
          <a:stretch>
            <a:fillRect/>
          </a:stretch>
        </p:blipFill>
        <p:spPr>
          <a:xfrm>
            <a:off x="609600" y="924632"/>
            <a:ext cx="10502479" cy="4842287"/>
          </a:xfrm>
          <a:prstGeom prst="rect">
            <a:avLst/>
          </a:prstGeom>
          <a:noFill/>
          <a:ln>
            <a:noFill/>
          </a:ln>
        </p:spPr>
      </p:pic>
      <p:pic>
        <p:nvPicPr>
          <p:cNvPr id="1223" name="Google Shape;1223;p49"/>
          <p:cNvPicPr preferRelativeResize="0"/>
          <p:nvPr/>
        </p:nvPicPr>
        <p:blipFill>
          <a:blip r:embed="rId4">
            <a:alphaModFix/>
          </a:blip>
          <a:stretch>
            <a:fillRect/>
          </a:stretch>
        </p:blipFill>
        <p:spPr>
          <a:xfrm>
            <a:off x="3270040" y="5766925"/>
            <a:ext cx="5181600" cy="876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50"/>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Future of FICUS program includes structural biology emphasis</a:t>
            </a:r>
            <a:endParaRPr/>
          </a:p>
        </p:txBody>
      </p:sp>
      <p:sp>
        <p:nvSpPr>
          <p:cNvPr id="1230" name="Google Shape;1230;p50"/>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31" name="Google Shape;1231;p50"/>
          <p:cNvPicPr preferRelativeResize="0"/>
          <p:nvPr/>
        </p:nvPicPr>
        <p:blipFill>
          <a:blip r:embed="rId3">
            <a:alphaModFix/>
          </a:blip>
          <a:stretch>
            <a:fillRect/>
          </a:stretch>
        </p:blipFill>
        <p:spPr>
          <a:xfrm>
            <a:off x="1600200" y="955674"/>
            <a:ext cx="8401050" cy="5038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51"/>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More info in JGI Strategic Plan</a:t>
            </a:r>
            <a:endParaRPr/>
          </a:p>
        </p:txBody>
      </p:sp>
      <p:sp>
        <p:nvSpPr>
          <p:cNvPr id="1238" name="Google Shape;1238;p51"/>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39" name="Google Shape;1239;p51"/>
          <p:cNvSpPr txBox="1"/>
          <p:nvPr/>
        </p:nvSpPr>
        <p:spPr>
          <a:xfrm>
            <a:off x="2298385" y="1066800"/>
            <a:ext cx="64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3"/>
              </a:rPr>
              <a:t>https://jgi.doe.gov/wp-content/uploads/2019/01/2019_JGI-Strategic-Plan.pdf</a:t>
            </a:r>
            <a:endParaRPr/>
          </a:p>
        </p:txBody>
      </p:sp>
      <p:pic>
        <p:nvPicPr>
          <p:cNvPr id="1240" name="Google Shape;1240;p51"/>
          <p:cNvPicPr preferRelativeResize="0"/>
          <p:nvPr/>
        </p:nvPicPr>
        <p:blipFill>
          <a:blip r:embed="rId4">
            <a:alphaModFix/>
          </a:blip>
          <a:stretch>
            <a:fillRect/>
          </a:stretch>
        </p:blipFill>
        <p:spPr>
          <a:xfrm>
            <a:off x="2129250" y="1730525"/>
            <a:ext cx="6772669" cy="46551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pic>
        <p:nvPicPr>
          <p:cNvPr id="1246" name="Google Shape;1246;p52"/>
          <p:cNvPicPr preferRelativeResize="0"/>
          <p:nvPr/>
        </p:nvPicPr>
        <p:blipFill rotWithShape="1">
          <a:blip r:embed="rId3">
            <a:alphaModFix/>
          </a:blip>
          <a:srcRect b="21365" l="0" r="0" t="13437"/>
          <a:stretch/>
        </p:blipFill>
        <p:spPr>
          <a:xfrm>
            <a:off x="0" y="801700"/>
            <a:ext cx="12192000" cy="5962099"/>
          </a:xfrm>
          <a:prstGeom prst="rect">
            <a:avLst/>
          </a:prstGeom>
          <a:noFill/>
          <a:ln>
            <a:noFill/>
          </a:ln>
        </p:spPr>
      </p:pic>
      <p:sp>
        <p:nvSpPr>
          <p:cNvPr id="1247" name="Google Shape;1247;p52"/>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Acknowledgements</a:t>
            </a:r>
            <a:endParaRPr/>
          </a:p>
        </p:txBody>
      </p:sp>
      <p:sp>
        <p:nvSpPr>
          <p:cNvPr id="1248" name="Google Shape;1248;p52"/>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49" name="Google Shape;1249;p52"/>
          <p:cNvSpPr txBox="1"/>
          <p:nvPr>
            <p:ph idx="1" type="body"/>
          </p:nvPr>
        </p:nvSpPr>
        <p:spPr>
          <a:xfrm>
            <a:off x="6248400" y="1032925"/>
            <a:ext cx="5495100" cy="4836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rgbClr val="000000"/>
              </a:buClr>
              <a:buFont typeface="Arial"/>
              <a:buNone/>
            </a:pPr>
            <a:r>
              <a:rPr lang="en-US" sz="2100">
                <a:solidFill>
                  <a:schemeClr val="lt1"/>
                </a:solidFill>
              </a:rPr>
              <a:t>Neha Varghese</a:t>
            </a:r>
            <a:endParaRPr sz="2100">
              <a:solidFill>
                <a:schemeClr val="lt1"/>
              </a:solidFill>
            </a:endParaRPr>
          </a:p>
          <a:p>
            <a:pPr indent="0" lvl="0" marL="0" rtl="0" algn="l">
              <a:spcBef>
                <a:spcPts val="360"/>
              </a:spcBef>
              <a:spcAft>
                <a:spcPts val="0"/>
              </a:spcAft>
              <a:buNone/>
            </a:pPr>
            <a:r>
              <a:rPr lang="en-US" sz="2100">
                <a:solidFill>
                  <a:schemeClr val="lt1"/>
                </a:solidFill>
              </a:rPr>
              <a:t>Robin Rohwer</a:t>
            </a:r>
            <a:endParaRPr sz="2100">
              <a:solidFill>
                <a:schemeClr val="lt1"/>
              </a:solidFill>
            </a:endParaRPr>
          </a:p>
          <a:p>
            <a:pPr indent="0" lvl="0" marL="0" rtl="0" algn="l">
              <a:spcBef>
                <a:spcPts val="360"/>
              </a:spcBef>
              <a:spcAft>
                <a:spcPts val="0"/>
              </a:spcAft>
              <a:buNone/>
            </a:pPr>
            <a:r>
              <a:rPr lang="en-US" sz="2100">
                <a:solidFill>
                  <a:schemeClr val="lt1"/>
                </a:solidFill>
              </a:rPr>
              <a:t>Dariia Vyshenska</a:t>
            </a:r>
            <a:endParaRPr sz="2100">
              <a:solidFill>
                <a:schemeClr val="lt1"/>
              </a:solidFill>
            </a:endParaRPr>
          </a:p>
          <a:p>
            <a:pPr indent="0" lvl="0" marL="0" rtl="0" algn="l">
              <a:spcBef>
                <a:spcPts val="360"/>
              </a:spcBef>
              <a:spcAft>
                <a:spcPts val="0"/>
              </a:spcAft>
              <a:buClr>
                <a:srgbClr val="000000"/>
              </a:buClr>
              <a:buFont typeface="Arial"/>
              <a:buNone/>
            </a:pPr>
            <a:r>
              <a:rPr lang="en-US" sz="2100">
                <a:solidFill>
                  <a:schemeClr val="lt1"/>
                </a:solidFill>
              </a:rPr>
              <a:t>Marcel Huntemann</a:t>
            </a:r>
            <a:endParaRPr sz="2100">
              <a:solidFill>
                <a:schemeClr val="lt1"/>
              </a:solidFill>
            </a:endParaRPr>
          </a:p>
          <a:p>
            <a:pPr indent="0" lvl="0" marL="0" rtl="0" algn="l">
              <a:spcBef>
                <a:spcPts val="360"/>
              </a:spcBef>
              <a:spcAft>
                <a:spcPts val="0"/>
              </a:spcAft>
              <a:buNone/>
            </a:pPr>
            <a:r>
              <a:rPr lang="en-US" sz="2100">
                <a:solidFill>
                  <a:schemeClr val="lt1"/>
                </a:solidFill>
              </a:rPr>
              <a:t>Bob Bowers</a:t>
            </a:r>
            <a:endParaRPr sz="2100">
              <a:solidFill>
                <a:schemeClr val="lt1"/>
              </a:solidFill>
            </a:endParaRPr>
          </a:p>
          <a:p>
            <a:pPr indent="0" lvl="0" marL="0" rtl="0" algn="l">
              <a:spcBef>
                <a:spcPts val="360"/>
              </a:spcBef>
              <a:spcAft>
                <a:spcPts val="0"/>
              </a:spcAft>
              <a:buNone/>
            </a:pPr>
            <a:r>
              <a:rPr lang="en-US" sz="2100">
                <a:solidFill>
                  <a:schemeClr val="lt1"/>
                </a:solidFill>
              </a:rPr>
              <a:t>Marc Van Goethem</a:t>
            </a:r>
            <a:endParaRPr sz="2100">
              <a:solidFill>
                <a:schemeClr val="lt1"/>
              </a:solidFill>
            </a:endParaRPr>
          </a:p>
          <a:p>
            <a:pPr indent="0" lvl="0" marL="0" rtl="0" algn="l">
              <a:spcBef>
                <a:spcPts val="360"/>
              </a:spcBef>
              <a:spcAft>
                <a:spcPts val="0"/>
              </a:spcAft>
              <a:buNone/>
            </a:pPr>
            <a:r>
              <a:rPr lang="en-US" sz="2100">
                <a:solidFill>
                  <a:schemeClr val="lt1"/>
                </a:solidFill>
              </a:rPr>
              <a:t>Andrew Osborn</a:t>
            </a:r>
            <a:endParaRPr sz="2100">
              <a:solidFill>
                <a:schemeClr val="lt1"/>
              </a:solidFill>
            </a:endParaRPr>
          </a:p>
          <a:p>
            <a:pPr indent="0" lvl="0" marL="0" rtl="0" algn="l">
              <a:spcBef>
                <a:spcPts val="360"/>
              </a:spcBef>
              <a:spcAft>
                <a:spcPts val="0"/>
              </a:spcAft>
              <a:buNone/>
            </a:pPr>
            <a:r>
              <a:rPr lang="en-US" sz="2100">
                <a:solidFill>
                  <a:schemeClr val="lt1"/>
                </a:solidFill>
              </a:rPr>
              <a:t>Brian Bushnell</a:t>
            </a:r>
            <a:endParaRPr sz="2100">
              <a:solidFill>
                <a:schemeClr val="lt1"/>
              </a:solidFill>
            </a:endParaRPr>
          </a:p>
          <a:p>
            <a:pPr indent="0" lvl="0" marL="0" rtl="0" algn="l">
              <a:spcBef>
                <a:spcPts val="360"/>
              </a:spcBef>
              <a:spcAft>
                <a:spcPts val="0"/>
              </a:spcAft>
              <a:buNone/>
            </a:pPr>
            <a:r>
              <a:rPr lang="en-US" sz="2100">
                <a:solidFill>
                  <a:schemeClr val="lt1"/>
                </a:solidFill>
              </a:rPr>
              <a:t>Amy Chen</a:t>
            </a:r>
            <a:endParaRPr sz="2100">
              <a:solidFill>
                <a:schemeClr val="lt1"/>
              </a:solidFill>
            </a:endParaRPr>
          </a:p>
          <a:p>
            <a:pPr indent="0" lvl="0" marL="0" rtl="0" algn="l">
              <a:spcBef>
                <a:spcPts val="360"/>
              </a:spcBef>
              <a:spcAft>
                <a:spcPts val="0"/>
              </a:spcAft>
              <a:buNone/>
            </a:pPr>
            <a:r>
              <a:rPr lang="en-US" sz="2100">
                <a:solidFill>
                  <a:schemeClr val="lt1"/>
                </a:solidFill>
              </a:rPr>
              <a:t>Brian Foster</a:t>
            </a:r>
            <a:endParaRPr sz="2100">
              <a:solidFill>
                <a:schemeClr val="lt1"/>
              </a:solidFill>
            </a:endParaRPr>
          </a:p>
          <a:p>
            <a:pPr indent="0" lvl="0" marL="0" rtl="0" algn="l">
              <a:spcBef>
                <a:spcPts val="360"/>
              </a:spcBef>
              <a:spcAft>
                <a:spcPts val="0"/>
              </a:spcAft>
              <a:buNone/>
            </a:pPr>
            <a:r>
              <a:rPr lang="en-US" sz="2100">
                <a:solidFill>
                  <a:schemeClr val="lt1"/>
                </a:solidFill>
              </a:rPr>
              <a:t>Kelly Cobaugh</a:t>
            </a:r>
            <a:endParaRPr sz="2100">
              <a:solidFill>
                <a:schemeClr val="lt1"/>
              </a:solidFill>
            </a:endParaRPr>
          </a:p>
          <a:p>
            <a:pPr indent="0" lvl="0" marL="0" rtl="0" algn="l">
              <a:spcBef>
                <a:spcPts val="360"/>
              </a:spcBef>
              <a:spcAft>
                <a:spcPts val="0"/>
              </a:spcAft>
              <a:buNone/>
            </a:pPr>
            <a:r>
              <a:rPr lang="en-US" sz="2100">
                <a:solidFill>
                  <a:schemeClr val="lt1"/>
                </a:solidFill>
              </a:rPr>
              <a:t>Jennifer Pett-Ridge</a:t>
            </a:r>
            <a:endParaRPr sz="2100">
              <a:solidFill>
                <a:schemeClr val="lt1"/>
              </a:solidFill>
            </a:endParaRPr>
          </a:p>
          <a:p>
            <a:pPr indent="0" lvl="0" marL="0" rtl="0" algn="l">
              <a:spcBef>
                <a:spcPts val="360"/>
              </a:spcBef>
              <a:spcAft>
                <a:spcPts val="0"/>
              </a:spcAft>
              <a:buNone/>
            </a:pPr>
            <a:r>
              <a:rPr lang="en-US" sz="2100">
                <a:solidFill>
                  <a:schemeClr val="lt1"/>
                </a:solidFill>
              </a:rPr>
              <a:t>Jeff Kimbrel</a:t>
            </a:r>
            <a:endParaRPr sz="2100">
              <a:solidFill>
                <a:schemeClr val="lt1"/>
              </a:solidFill>
            </a:endParaRPr>
          </a:p>
          <a:p>
            <a:pPr indent="0" lvl="0" marL="0" rtl="0" algn="l">
              <a:spcBef>
                <a:spcPts val="360"/>
              </a:spcBef>
              <a:spcAft>
                <a:spcPts val="0"/>
              </a:spcAft>
              <a:buNone/>
            </a:pPr>
            <a:r>
              <a:t/>
            </a:r>
            <a:endParaRPr sz="2100">
              <a:solidFill>
                <a:schemeClr val="lt1"/>
              </a:solidFill>
            </a:endParaRPr>
          </a:p>
          <a:p>
            <a:pPr indent="0" lvl="0" marL="0" rtl="0" algn="l">
              <a:spcBef>
                <a:spcPts val="360"/>
              </a:spcBef>
              <a:spcAft>
                <a:spcPts val="0"/>
              </a:spcAft>
              <a:buNone/>
            </a:pPr>
            <a:r>
              <a:rPr lang="en-US" sz="2100">
                <a:solidFill>
                  <a:schemeClr val="lt1"/>
                </a:solidFill>
              </a:rPr>
              <a:t>Questions? </a:t>
            </a:r>
            <a:r>
              <a:rPr lang="en-US" sz="2100" u="sng">
                <a:solidFill>
                  <a:schemeClr val="hlink"/>
                </a:solidFill>
                <a:hlinkClick r:id="rId4"/>
              </a:rPr>
              <a:t>rwriley@lbl.gov</a:t>
            </a:r>
            <a:endParaRPr sz="2100">
              <a:solidFill>
                <a:schemeClr val="lt1"/>
              </a:solidFill>
            </a:endParaRPr>
          </a:p>
          <a:p>
            <a:pPr indent="0" lvl="0" marL="0" rtl="0" algn="l">
              <a:spcBef>
                <a:spcPts val="360"/>
              </a:spcBef>
              <a:spcAft>
                <a:spcPts val="0"/>
              </a:spcAft>
              <a:buNone/>
            </a:pPr>
            <a:r>
              <a:t/>
            </a:r>
            <a:endParaRPr sz="2100">
              <a:solidFill>
                <a:schemeClr val="lt1"/>
              </a:solidFill>
            </a:endParaRPr>
          </a:p>
        </p:txBody>
      </p:sp>
      <p:sp>
        <p:nvSpPr>
          <p:cNvPr id="1250" name="Google Shape;1250;p52"/>
          <p:cNvSpPr txBox="1"/>
          <p:nvPr>
            <p:ph idx="1" type="body"/>
          </p:nvPr>
        </p:nvSpPr>
        <p:spPr>
          <a:xfrm>
            <a:off x="609600" y="1032925"/>
            <a:ext cx="5495100" cy="4836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100">
                <a:solidFill>
                  <a:schemeClr val="lt1"/>
                </a:solidFill>
              </a:rPr>
              <a:t>Rob Egan</a:t>
            </a:r>
            <a:endParaRPr sz="2100">
              <a:solidFill>
                <a:schemeClr val="lt1"/>
              </a:solidFill>
            </a:endParaRPr>
          </a:p>
          <a:p>
            <a:pPr indent="0" lvl="0" marL="0" rtl="0" algn="l">
              <a:spcBef>
                <a:spcPts val="360"/>
              </a:spcBef>
              <a:spcAft>
                <a:spcPts val="0"/>
              </a:spcAft>
              <a:buNone/>
            </a:pPr>
            <a:r>
              <a:rPr lang="en-US" sz="2100">
                <a:solidFill>
                  <a:schemeClr val="lt1"/>
                </a:solidFill>
              </a:rPr>
              <a:t>Steve Hofmeyr</a:t>
            </a:r>
            <a:endParaRPr sz="2100">
              <a:solidFill>
                <a:schemeClr val="lt1"/>
              </a:solidFill>
            </a:endParaRPr>
          </a:p>
          <a:p>
            <a:pPr indent="0" lvl="0" marL="0" rtl="0" algn="l">
              <a:spcBef>
                <a:spcPts val="360"/>
              </a:spcBef>
              <a:spcAft>
                <a:spcPts val="0"/>
              </a:spcAft>
              <a:buNone/>
            </a:pPr>
            <a:r>
              <a:rPr lang="en-US" sz="2100">
                <a:solidFill>
                  <a:schemeClr val="lt1"/>
                </a:solidFill>
              </a:rPr>
              <a:t>Alicia Clum</a:t>
            </a:r>
            <a:endParaRPr sz="2100">
              <a:solidFill>
                <a:schemeClr val="lt1"/>
              </a:solidFill>
            </a:endParaRPr>
          </a:p>
          <a:p>
            <a:pPr indent="0" lvl="0" marL="0" rtl="0" algn="l">
              <a:spcBef>
                <a:spcPts val="360"/>
              </a:spcBef>
              <a:spcAft>
                <a:spcPts val="0"/>
              </a:spcAft>
              <a:buNone/>
            </a:pPr>
            <a:r>
              <a:rPr lang="en-US" sz="2100">
                <a:solidFill>
                  <a:schemeClr val="lt1"/>
                </a:solidFill>
              </a:rPr>
              <a:t>Alex Copeland</a:t>
            </a:r>
            <a:endParaRPr sz="2100">
              <a:solidFill>
                <a:schemeClr val="lt1"/>
              </a:solidFill>
            </a:endParaRPr>
          </a:p>
          <a:p>
            <a:pPr indent="0" lvl="0" marL="0" rtl="0" algn="l">
              <a:spcBef>
                <a:spcPts val="360"/>
              </a:spcBef>
              <a:spcAft>
                <a:spcPts val="0"/>
              </a:spcAft>
              <a:buNone/>
            </a:pPr>
            <a:r>
              <a:rPr lang="en-US" sz="2100">
                <a:solidFill>
                  <a:schemeClr val="lt1"/>
                </a:solidFill>
              </a:rPr>
              <a:t>Evangelos Georganas</a:t>
            </a:r>
            <a:endParaRPr sz="2100">
              <a:solidFill>
                <a:schemeClr val="lt1"/>
              </a:solidFill>
            </a:endParaRPr>
          </a:p>
          <a:p>
            <a:pPr indent="0" lvl="0" marL="0" rtl="0" algn="l">
              <a:spcBef>
                <a:spcPts val="360"/>
              </a:spcBef>
              <a:spcAft>
                <a:spcPts val="0"/>
              </a:spcAft>
              <a:buNone/>
            </a:pPr>
            <a:r>
              <a:rPr lang="en-US" sz="2100">
                <a:solidFill>
                  <a:schemeClr val="lt1"/>
                </a:solidFill>
              </a:rPr>
              <a:t>Eugene Goltsman </a:t>
            </a:r>
            <a:endParaRPr sz="2100">
              <a:solidFill>
                <a:schemeClr val="lt1"/>
              </a:solidFill>
            </a:endParaRPr>
          </a:p>
          <a:p>
            <a:pPr indent="0" lvl="0" marL="0" rtl="0" algn="l">
              <a:spcBef>
                <a:spcPts val="360"/>
              </a:spcBef>
              <a:spcAft>
                <a:spcPts val="0"/>
              </a:spcAft>
              <a:buNone/>
            </a:pPr>
            <a:r>
              <a:rPr lang="en-US" sz="2100">
                <a:solidFill>
                  <a:schemeClr val="lt1"/>
                </a:solidFill>
              </a:rPr>
              <a:t>Aydin Buluc</a:t>
            </a:r>
            <a:endParaRPr sz="2100">
              <a:solidFill>
                <a:schemeClr val="lt1"/>
              </a:solidFill>
            </a:endParaRPr>
          </a:p>
          <a:p>
            <a:pPr indent="0" lvl="0" marL="0" rtl="0" algn="l">
              <a:spcBef>
                <a:spcPts val="360"/>
              </a:spcBef>
              <a:spcAft>
                <a:spcPts val="0"/>
              </a:spcAft>
              <a:buNone/>
            </a:pPr>
            <a:r>
              <a:rPr lang="en-US" sz="2100">
                <a:solidFill>
                  <a:schemeClr val="lt1"/>
                </a:solidFill>
              </a:rPr>
              <a:t>Marquita Ellis</a:t>
            </a:r>
            <a:endParaRPr sz="2100">
              <a:solidFill>
                <a:schemeClr val="lt1"/>
              </a:solidFill>
            </a:endParaRPr>
          </a:p>
          <a:p>
            <a:pPr indent="0" lvl="0" marL="0" rtl="0" algn="l">
              <a:spcBef>
                <a:spcPts val="360"/>
              </a:spcBef>
              <a:spcAft>
                <a:spcPts val="0"/>
              </a:spcAft>
              <a:buNone/>
            </a:pPr>
            <a:r>
              <a:rPr lang="en-US" sz="2100">
                <a:solidFill>
                  <a:schemeClr val="lt1"/>
                </a:solidFill>
              </a:rPr>
              <a:t>Andrew Tritt</a:t>
            </a:r>
            <a:endParaRPr sz="2100">
              <a:solidFill>
                <a:schemeClr val="lt1"/>
              </a:solidFill>
            </a:endParaRPr>
          </a:p>
          <a:p>
            <a:pPr indent="0" lvl="0" marL="0" rtl="0" algn="l">
              <a:spcBef>
                <a:spcPts val="360"/>
              </a:spcBef>
              <a:spcAft>
                <a:spcPts val="0"/>
              </a:spcAft>
              <a:buNone/>
            </a:pPr>
            <a:r>
              <a:rPr lang="en-US" sz="2100">
                <a:solidFill>
                  <a:schemeClr val="lt1"/>
                </a:solidFill>
              </a:rPr>
              <a:t>Bill Arndt</a:t>
            </a:r>
            <a:endParaRPr sz="2100">
              <a:solidFill>
                <a:schemeClr val="lt1"/>
              </a:solidFill>
            </a:endParaRPr>
          </a:p>
          <a:p>
            <a:pPr indent="0" lvl="0" marL="0" rtl="0" algn="l">
              <a:spcBef>
                <a:spcPts val="360"/>
              </a:spcBef>
              <a:spcAft>
                <a:spcPts val="0"/>
              </a:spcAft>
              <a:buNone/>
            </a:pPr>
            <a:r>
              <a:rPr lang="en-US" sz="2100">
                <a:solidFill>
                  <a:schemeClr val="lt1"/>
                </a:solidFill>
              </a:rPr>
              <a:t>Daniel Rokhsar</a:t>
            </a:r>
            <a:endParaRPr sz="2100">
              <a:solidFill>
                <a:schemeClr val="lt1"/>
              </a:solidFill>
            </a:endParaRPr>
          </a:p>
          <a:p>
            <a:pPr indent="0" lvl="0" marL="0" rtl="0" algn="l">
              <a:spcBef>
                <a:spcPts val="360"/>
              </a:spcBef>
              <a:spcAft>
                <a:spcPts val="0"/>
              </a:spcAft>
              <a:buNone/>
            </a:pPr>
            <a:r>
              <a:rPr lang="en-US" sz="2100">
                <a:solidFill>
                  <a:schemeClr val="lt1"/>
                </a:solidFill>
              </a:rPr>
              <a:t>Leonid Oliker </a:t>
            </a:r>
            <a:endParaRPr sz="2100">
              <a:solidFill>
                <a:schemeClr val="lt1"/>
              </a:solidFill>
            </a:endParaRPr>
          </a:p>
          <a:p>
            <a:pPr indent="0" lvl="0" marL="0" rtl="0" algn="l">
              <a:spcBef>
                <a:spcPts val="360"/>
              </a:spcBef>
              <a:spcAft>
                <a:spcPts val="0"/>
              </a:spcAft>
              <a:buNone/>
            </a:pPr>
            <a:r>
              <a:rPr lang="en-US" sz="2100">
                <a:solidFill>
                  <a:schemeClr val="lt1"/>
                </a:solidFill>
              </a:rPr>
              <a:t>Katherine Yelick</a:t>
            </a:r>
            <a:endParaRPr sz="2100">
              <a:solidFill>
                <a:schemeClr val="lt1"/>
              </a:solidFill>
            </a:endParaRPr>
          </a:p>
          <a:p>
            <a:pPr indent="0" lvl="0" marL="0" rtl="0" algn="l">
              <a:spcBef>
                <a:spcPts val="360"/>
              </a:spcBef>
              <a:spcAft>
                <a:spcPts val="0"/>
              </a:spcAft>
              <a:buNone/>
            </a:pPr>
            <a:r>
              <a:rPr lang="en-US" sz="2100">
                <a:solidFill>
                  <a:schemeClr val="lt1"/>
                </a:solidFill>
              </a:rPr>
              <a:t>Emiley Eloe‐Fadrosh </a:t>
            </a:r>
            <a:endParaRPr sz="2100">
              <a:solidFill>
                <a:schemeClr val="lt1"/>
              </a:solidFill>
            </a:endParaRPr>
          </a:p>
          <a:p>
            <a:pPr indent="0" lvl="0" marL="0" rtl="0" algn="l">
              <a:spcBef>
                <a:spcPts val="360"/>
              </a:spcBef>
              <a:spcAft>
                <a:spcPts val="0"/>
              </a:spcAft>
              <a:buNone/>
            </a:pPr>
            <a:r>
              <a:rPr lang="en-US" sz="2100">
                <a:solidFill>
                  <a:schemeClr val="lt1"/>
                </a:solidFill>
              </a:rPr>
              <a:t>Simon Roux</a:t>
            </a:r>
            <a:endParaRPr sz="2100">
              <a:solidFill>
                <a:schemeClr val="lt1"/>
              </a:solidFill>
            </a:endParaRPr>
          </a:p>
          <a:p>
            <a:pPr indent="0" lvl="0" marL="0" rtl="0" algn="l">
              <a:spcBef>
                <a:spcPts val="360"/>
              </a:spcBef>
              <a:spcAft>
                <a:spcPts val="0"/>
              </a:spcAft>
              <a:buNone/>
            </a:pPr>
            <a:r>
              <a:t/>
            </a:r>
            <a:endParaRPr sz="21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4"/>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a:t>DOE Joint Genome Institute </a:t>
            </a:r>
            <a:endParaRPr/>
          </a:p>
        </p:txBody>
      </p:sp>
      <p:sp>
        <p:nvSpPr>
          <p:cNvPr id="123" name="Google Shape;123;p14"/>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4" name="Google Shape;124;p14"/>
          <p:cNvSpPr txBox="1"/>
          <p:nvPr/>
        </p:nvSpPr>
        <p:spPr>
          <a:xfrm>
            <a:off x="6599775" y="1025300"/>
            <a:ext cx="5346900" cy="185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600">
                <a:solidFill>
                  <a:srgbClr val="5A5A5A"/>
                </a:solidFill>
              </a:rPr>
              <a:t>A DOE Office of Science User Facility</a:t>
            </a:r>
            <a:endParaRPr sz="1600">
              <a:solidFill>
                <a:srgbClr val="5A5A5A"/>
              </a:solidFill>
            </a:endParaRPr>
          </a:p>
          <a:p>
            <a:pPr indent="-330200" lvl="0" marL="342900" rtl="0" algn="l">
              <a:spcBef>
                <a:spcPts val="360"/>
              </a:spcBef>
              <a:spcAft>
                <a:spcPts val="0"/>
              </a:spcAft>
              <a:buClr>
                <a:srgbClr val="D3691B"/>
              </a:buClr>
              <a:buSzPts val="2050"/>
              <a:buChar char="•"/>
            </a:pPr>
            <a:r>
              <a:rPr lang="en-US" sz="1600">
                <a:solidFill>
                  <a:srgbClr val="5A5A5A"/>
                </a:solidFill>
              </a:rPr>
              <a:t>~280 staff                 </a:t>
            </a:r>
            <a:endParaRPr sz="1600">
              <a:solidFill>
                <a:srgbClr val="5A5A5A"/>
              </a:solidFill>
            </a:endParaRPr>
          </a:p>
          <a:p>
            <a:pPr indent="-330200" lvl="0" marL="342900" rtl="0" algn="l">
              <a:spcBef>
                <a:spcPts val="360"/>
              </a:spcBef>
              <a:spcAft>
                <a:spcPts val="0"/>
              </a:spcAft>
              <a:buClr>
                <a:srgbClr val="D3691B"/>
              </a:buClr>
              <a:buSzPts val="2050"/>
              <a:buChar char="•"/>
            </a:pPr>
            <a:r>
              <a:rPr lang="en-US" sz="1600">
                <a:solidFill>
                  <a:srgbClr val="5A5A5A"/>
                </a:solidFill>
              </a:rPr>
              <a:t>Walnut Creek, CA facility opened in 1999</a:t>
            </a:r>
            <a:endParaRPr sz="1600">
              <a:solidFill>
                <a:srgbClr val="5A5A5A"/>
              </a:solidFill>
            </a:endParaRPr>
          </a:p>
          <a:p>
            <a:pPr indent="-330200" lvl="0" marL="342900" rtl="0" algn="l">
              <a:spcBef>
                <a:spcPts val="360"/>
              </a:spcBef>
              <a:spcAft>
                <a:spcPts val="0"/>
              </a:spcAft>
              <a:buClr>
                <a:srgbClr val="D3691B"/>
              </a:buClr>
              <a:buSzPts val="2050"/>
              <a:buChar char="•"/>
            </a:pPr>
            <a:r>
              <a:rPr lang="en-US" sz="1600">
                <a:solidFill>
                  <a:srgbClr val="5A5A5A"/>
                </a:solidFill>
              </a:rPr>
              <a:t>New home: Integrated Genomics Building, Berkeley Lab campus, 2019-present</a:t>
            </a:r>
            <a:endParaRPr sz="1600">
              <a:solidFill>
                <a:srgbClr val="5A5A5A"/>
              </a:solidFill>
            </a:endParaRPr>
          </a:p>
        </p:txBody>
      </p:sp>
      <p:sp>
        <p:nvSpPr>
          <p:cNvPr id="125" name="Google Shape;125;p14"/>
          <p:cNvSpPr txBox="1"/>
          <p:nvPr/>
        </p:nvSpPr>
        <p:spPr>
          <a:xfrm>
            <a:off x="457200" y="838200"/>
            <a:ext cx="8229600" cy="34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D3691B"/>
              </a:buClr>
              <a:buSzPts val="2500"/>
              <a:buFont typeface="Arial"/>
              <a:buNone/>
            </a:pPr>
            <a:r>
              <a:rPr b="0" i="0" lang="en-US" sz="2000" u="none" cap="none" strike="noStrike">
                <a:solidFill>
                  <a:srgbClr val="5A5A5A"/>
                </a:solidFill>
                <a:latin typeface="Arial"/>
                <a:ea typeface="Arial"/>
                <a:cs typeface="Arial"/>
                <a:sym typeface="Arial"/>
              </a:rPr>
              <a:t>Who we are…</a:t>
            </a:r>
            <a:endParaRPr b="0" i="0" sz="1400" u="none" cap="none" strike="noStrike">
              <a:solidFill>
                <a:srgbClr val="000000"/>
              </a:solidFill>
              <a:latin typeface="Arial"/>
              <a:ea typeface="Arial"/>
              <a:cs typeface="Arial"/>
              <a:sym typeface="Arial"/>
            </a:endParaRPr>
          </a:p>
        </p:txBody>
      </p:sp>
      <p:sp>
        <p:nvSpPr>
          <p:cNvPr id="126" name="Google Shape;126;p14"/>
          <p:cNvSpPr txBox="1"/>
          <p:nvPr/>
        </p:nvSpPr>
        <p:spPr>
          <a:xfrm>
            <a:off x="533500" y="4803900"/>
            <a:ext cx="5205600" cy="97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A5A5A"/>
              </a:buClr>
              <a:buSzPts val="1800"/>
              <a:buFont typeface="Arial"/>
              <a:buNone/>
            </a:pPr>
            <a:r>
              <a:rPr lang="en-US" sz="1800" u="none" cap="none" strike="noStrike">
                <a:solidFill>
                  <a:srgbClr val="5A5A5A"/>
                </a:solidFill>
              </a:rPr>
              <a:t>JGI enables its research partners to solve the world’s most critical energy and</a:t>
            </a:r>
            <a:r>
              <a:rPr lang="en-US" sz="1800">
                <a:solidFill>
                  <a:srgbClr val="5A5A5A"/>
                </a:solidFill>
              </a:rPr>
              <a:t> </a:t>
            </a:r>
            <a:r>
              <a:rPr lang="en-US" sz="1800" u="none" cap="none" strike="noStrike">
                <a:solidFill>
                  <a:srgbClr val="5A5A5A"/>
                </a:solidFill>
              </a:rPr>
              <a:t>environmental challenges</a:t>
            </a:r>
            <a:endParaRPr sz="1400" u="none" cap="none" strike="noStrike">
              <a:solidFill>
                <a:srgbClr val="000000"/>
              </a:solidFill>
            </a:endParaRPr>
          </a:p>
          <a:p>
            <a:pPr indent="0" lvl="0" marL="0" marR="0" rtl="0" algn="l">
              <a:lnSpc>
                <a:spcPct val="100000"/>
              </a:lnSpc>
              <a:spcBef>
                <a:spcPts val="900"/>
              </a:spcBef>
              <a:spcAft>
                <a:spcPts val="0"/>
              </a:spcAft>
              <a:buClr>
                <a:srgbClr val="343434"/>
              </a:buClr>
              <a:buSzPts val="1800"/>
              <a:buFont typeface="Arial"/>
              <a:buNone/>
            </a:pPr>
            <a:r>
              <a:t/>
            </a:r>
            <a:endParaRPr sz="1800" u="none" cap="none" strike="noStrike">
              <a:solidFill>
                <a:srgbClr val="5A5A5A"/>
              </a:solidFill>
            </a:endParaRPr>
          </a:p>
        </p:txBody>
      </p:sp>
      <p:pic>
        <p:nvPicPr>
          <p:cNvPr descr="DOE_Office_Science_side.png" id="127" name="Google Shape;127;p14"/>
          <p:cNvPicPr preferRelativeResize="0"/>
          <p:nvPr/>
        </p:nvPicPr>
        <p:blipFill rotWithShape="1">
          <a:blip r:embed="rId3">
            <a:alphaModFix/>
          </a:blip>
          <a:srcRect b="0" l="0" r="0" t="0"/>
          <a:stretch/>
        </p:blipFill>
        <p:spPr>
          <a:xfrm>
            <a:off x="152396" y="6171341"/>
            <a:ext cx="1809594" cy="308314"/>
          </a:xfrm>
          <a:prstGeom prst="rect">
            <a:avLst/>
          </a:prstGeom>
          <a:noFill/>
          <a:ln>
            <a:noFill/>
          </a:ln>
        </p:spPr>
      </p:pic>
      <p:pic>
        <p:nvPicPr>
          <p:cNvPr descr="lr_uc_seal_lock-up_blue (1).jpg" id="128" name="Google Shape;128;p14"/>
          <p:cNvPicPr preferRelativeResize="0"/>
          <p:nvPr/>
        </p:nvPicPr>
        <p:blipFill rotWithShape="1">
          <a:blip r:embed="rId4">
            <a:alphaModFix/>
          </a:blip>
          <a:srcRect b="0" l="0" r="0" t="0"/>
          <a:stretch/>
        </p:blipFill>
        <p:spPr>
          <a:xfrm>
            <a:off x="2707504" y="6101139"/>
            <a:ext cx="1406478" cy="461794"/>
          </a:xfrm>
          <a:prstGeom prst="rect">
            <a:avLst/>
          </a:prstGeom>
          <a:noFill/>
          <a:ln>
            <a:noFill/>
          </a:ln>
        </p:spPr>
      </p:pic>
      <p:pic>
        <p:nvPicPr>
          <p:cNvPr descr="Berkeley_Lab_Logo_Small.jpg" id="129" name="Google Shape;129;p14"/>
          <p:cNvPicPr preferRelativeResize="0"/>
          <p:nvPr/>
        </p:nvPicPr>
        <p:blipFill rotWithShape="1">
          <a:blip r:embed="rId5">
            <a:alphaModFix/>
          </a:blip>
          <a:srcRect b="0" l="0" r="0" t="0"/>
          <a:stretch/>
        </p:blipFill>
        <p:spPr>
          <a:xfrm>
            <a:off x="4859496" y="6060299"/>
            <a:ext cx="738677" cy="562802"/>
          </a:xfrm>
          <a:prstGeom prst="rect">
            <a:avLst/>
          </a:prstGeom>
          <a:noFill/>
          <a:ln>
            <a:noFill/>
          </a:ln>
        </p:spPr>
      </p:pic>
      <p:pic>
        <p:nvPicPr>
          <p:cNvPr descr="esnet.png" id="130" name="Google Shape;130;p14"/>
          <p:cNvPicPr preferRelativeResize="0"/>
          <p:nvPr/>
        </p:nvPicPr>
        <p:blipFill rotWithShape="1">
          <a:blip r:embed="rId6">
            <a:alphaModFix/>
          </a:blip>
          <a:srcRect b="0" l="0" r="0" t="0"/>
          <a:stretch/>
        </p:blipFill>
        <p:spPr>
          <a:xfrm>
            <a:off x="10102812" y="6118811"/>
            <a:ext cx="1270480" cy="437947"/>
          </a:xfrm>
          <a:prstGeom prst="rect">
            <a:avLst/>
          </a:prstGeom>
          <a:noFill/>
          <a:ln>
            <a:noFill/>
          </a:ln>
        </p:spPr>
      </p:pic>
      <p:pic>
        <p:nvPicPr>
          <p:cNvPr descr="sm_NERSC logo.png" id="131" name="Google Shape;131;p14"/>
          <p:cNvPicPr preferRelativeResize="0"/>
          <p:nvPr/>
        </p:nvPicPr>
        <p:blipFill rotWithShape="1">
          <a:blip r:embed="rId7">
            <a:alphaModFix/>
          </a:blip>
          <a:srcRect b="0" l="0" r="0" t="0"/>
          <a:stretch/>
        </p:blipFill>
        <p:spPr>
          <a:xfrm>
            <a:off x="8189747" y="6060299"/>
            <a:ext cx="1167551" cy="656747"/>
          </a:xfrm>
          <a:prstGeom prst="rect">
            <a:avLst/>
          </a:prstGeom>
          <a:noFill/>
          <a:ln>
            <a:noFill/>
          </a:ln>
        </p:spPr>
      </p:pic>
      <p:sp>
        <p:nvSpPr>
          <p:cNvPr id="132" name="Google Shape;132;p14"/>
          <p:cNvSpPr txBox="1"/>
          <p:nvPr/>
        </p:nvSpPr>
        <p:spPr>
          <a:xfrm>
            <a:off x="5489576" y="3536810"/>
            <a:ext cx="33639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Integrative Genomics Building (IGB)</a:t>
            </a:r>
            <a:endParaRPr b="0" i="0" sz="1400" u="none" cap="none" strike="noStrike">
              <a:solidFill>
                <a:srgbClr val="000000"/>
              </a:solidFill>
              <a:latin typeface="Arial"/>
              <a:ea typeface="Arial"/>
              <a:cs typeface="Arial"/>
              <a:sym typeface="Arial"/>
            </a:endParaRPr>
          </a:p>
        </p:txBody>
      </p:sp>
      <p:sp>
        <p:nvSpPr>
          <p:cNvPr id="133" name="Google Shape;133;p14"/>
          <p:cNvSpPr txBox="1"/>
          <p:nvPr/>
        </p:nvSpPr>
        <p:spPr>
          <a:xfrm>
            <a:off x="5489575" y="5521674"/>
            <a:ext cx="33639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Move planned for 2019</a:t>
            </a:r>
            <a:endParaRPr b="1" i="0" sz="1400" u="none" cap="none" strike="noStrike">
              <a:solidFill>
                <a:srgbClr val="FFFFFF"/>
              </a:solidFill>
              <a:latin typeface="Arial"/>
              <a:ea typeface="Arial"/>
              <a:cs typeface="Arial"/>
              <a:sym typeface="Arial"/>
            </a:endParaRPr>
          </a:p>
        </p:txBody>
      </p:sp>
      <p:pic>
        <p:nvPicPr>
          <p:cNvPr id="134" name="Google Shape;134;p14"/>
          <p:cNvPicPr preferRelativeResize="0"/>
          <p:nvPr/>
        </p:nvPicPr>
        <p:blipFill rotWithShape="1">
          <a:blip r:embed="rId8">
            <a:alphaModFix/>
          </a:blip>
          <a:srcRect b="0" l="0" r="0" t="0"/>
          <a:stretch/>
        </p:blipFill>
        <p:spPr>
          <a:xfrm>
            <a:off x="6343687" y="6060299"/>
            <a:ext cx="1100546" cy="554976"/>
          </a:xfrm>
          <a:prstGeom prst="rect">
            <a:avLst/>
          </a:prstGeom>
          <a:noFill/>
          <a:ln>
            <a:noFill/>
          </a:ln>
        </p:spPr>
      </p:pic>
      <p:pic>
        <p:nvPicPr>
          <p:cNvPr id="135" name="Google Shape;135;p14"/>
          <p:cNvPicPr preferRelativeResize="0"/>
          <p:nvPr/>
        </p:nvPicPr>
        <p:blipFill>
          <a:blip r:embed="rId9">
            <a:alphaModFix/>
          </a:blip>
          <a:stretch>
            <a:fillRect/>
          </a:stretch>
        </p:blipFill>
        <p:spPr>
          <a:xfrm>
            <a:off x="533510" y="1257299"/>
            <a:ext cx="5205588" cy="3470374"/>
          </a:xfrm>
          <a:prstGeom prst="rect">
            <a:avLst/>
          </a:prstGeom>
          <a:noFill/>
          <a:ln>
            <a:noFill/>
          </a:ln>
        </p:spPr>
      </p:pic>
      <p:pic>
        <p:nvPicPr>
          <p:cNvPr id="136" name="Google Shape;136;p14"/>
          <p:cNvPicPr preferRelativeResize="0"/>
          <p:nvPr/>
        </p:nvPicPr>
        <p:blipFill>
          <a:blip r:embed="rId10">
            <a:alphaModFix/>
          </a:blip>
          <a:stretch>
            <a:fillRect/>
          </a:stretch>
        </p:blipFill>
        <p:spPr>
          <a:xfrm>
            <a:off x="6599775" y="2992101"/>
            <a:ext cx="4149549" cy="2955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5"/>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Evolution of JGI science</a:t>
            </a:r>
            <a:endParaRPr/>
          </a:p>
        </p:txBody>
      </p:sp>
      <p:sp>
        <p:nvSpPr>
          <p:cNvPr id="143" name="Google Shape;143;p15"/>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44" name="Google Shape;144;p15"/>
          <p:cNvPicPr preferRelativeResize="0"/>
          <p:nvPr/>
        </p:nvPicPr>
        <p:blipFill>
          <a:blip r:embed="rId3">
            <a:alphaModFix/>
          </a:blip>
          <a:stretch>
            <a:fillRect/>
          </a:stretch>
        </p:blipFill>
        <p:spPr>
          <a:xfrm>
            <a:off x="533400" y="955674"/>
            <a:ext cx="9931070" cy="57499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6"/>
          <p:cNvSpPr txBox="1"/>
          <p:nvPr>
            <p:ph type="title"/>
          </p:nvPr>
        </p:nvSpPr>
        <p:spPr>
          <a:xfrm>
            <a:off x="609600" y="3174"/>
            <a:ext cx="9448800" cy="800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3200"/>
              <a:buFont typeface="Arial"/>
              <a:buNone/>
            </a:pPr>
            <a:r>
              <a:rPr lang="en-US" sz="3000"/>
              <a:t>Integrative omics</a:t>
            </a:r>
            <a:r>
              <a:rPr lang="en-US" sz="3000"/>
              <a:t> at the JGI</a:t>
            </a:r>
            <a:endParaRPr sz="2790"/>
          </a:p>
        </p:txBody>
      </p:sp>
      <p:sp>
        <p:nvSpPr>
          <p:cNvPr id="150" name="Google Shape;150;p16"/>
          <p:cNvSpPr txBox="1"/>
          <p:nvPr>
            <p:ph idx="10" type="dt"/>
          </p:nvPr>
        </p:nvSpPr>
        <p:spPr>
          <a:xfrm>
            <a:off x="609602" y="6356353"/>
            <a:ext cx="12954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343434"/>
                </a:solidFill>
              </a:rPr>
              <a:t>7/23/18</a:t>
            </a:r>
            <a:endParaRPr>
              <a:solidFill>
                <a:srgbClr val="343434"/>
              </a:solidFill>
            </a:endParaRPr>
          </a:p>
        </p:txBody>
      </p:sp>
      <p:sp>
        <p:nvSpPr>
          <p:cNvPr id="151" name="Google Shape;151;p16"/>
          <p:cNvSpPr txBox="1"/>
          <p:nvPr>
            <p:ph idx="11" type="ftr"/>
          </p:nvPr>
        </p:nvSpPr>
        <p:spPr>
          <a:xfrm>
            <a:off x="2551883" y="6356353"/>
            <a:ext cx="7506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solidFill>
                <a:srgbClr val="343434"/>
              </a:solidFill>
            </a:endParaRPr>
          </a:p>
        </p:txBody>
      </p:sp>
      <p:sp>
        <p:nvSpPr>
          <p:cNvPr id="152" name="Google Shape;152;p16"/>
          <p:cNvSpPr txBox="1"/>
          <p:nvPr>
            <p:ph idx="12" type="sldNum"/>
          </p:nvPr>
        </p:nvSpPr>
        <p:spPr>
          <a:xfrm>
            <a:off x="10807282" y="6356353"/>
            <a:ext cx="775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53" name="Google Shape;153;p16"/>
          <p:cNvSpPr txBox="1"/>
          <p:nvPr/>
        </p:nvSpPr>
        <p:spPr>
          <a:xfrm rot="-5400000">
            <a:off x="-543066" y="1540503"/>
            <a:ext cx="16095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A5A5A"/>
              </a:buClr>
              <a:buSzPts val="1600"/>
              <a:buFont typeface="Arial"/>
              <a:buNone/>
            </a:pPr>
            <a:r>
              <a:rPr b="1" i="0" lang="en-US" sz="1600" u="none" cap="none" strike="noStrike">
                <a:solidFill>
                  <a:srgbClr val="5A5A5A"/>
                </a:solidFill>
                <a:latin typeface="Arial"/>
                <a:ea typeface="Arial"/>
                <a:cs typeface="Arial"/>
                <a:sym typeface="Arial"/>
              </a:rPr>
              <a:t>Mission Areas</a:t>
            </a:r>
            <a:endParaRPr b="0" i="0" sz="1400" u="none" cap="none" strike="noStrike">
              <a:solidFill>
                <a:srgbClr val="000000"/>
              </a:solidFill>
              <a:latin typeface="Arial"/>
              <a:ea typeface="Arial"/>
              <a:cs typeface="Arial"/>
              <a:sym typeface="Arial"/>
            </a:endParaRPr>
          </a:p>
        </p:txBody>
      </p:sp>
      <p:sp>
        <p:nvSpPr>
          <p:cNvPr id="154" name="Google Shape;154;p16"/>
          <p:cNvSpPr txBox="1"/>
          <p:nvPr/>
        </p:nvSpPr>
        <p:spPr>
          <a:xfrm rot="-5400000">
            <a:off x="-593916" y="4839278"/>
            <a:ext cx="17112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A5A5A"/>
              </a:buClr>
              <a:buSzPts val="1600"/>
              <a:buFont typeface="Arial"/>
              <a:buNone/>
            </a:pPr>
            <a:r>
              <a:rPr b="1" i="0" lang="en-US" sz="1600" u="none" cap="none" strike="noStrike">
                <a:solidFill>
                  <a:srgbClr val="5A5A5A"/>
                </a:solidFill>
                <a:latin typeface="Arial"/>
                <a:ea typeface="Arial"/>
                <a:cs typeface="Arial"/>
                <a:sym typeface="Arial"/>
              </a:rPr>
              <a:t>Infrastructure</a:t>
            </a:r>
            <a:endParaRPr b="0" i="0" sz="1400" u="none" cap="none" strike="noStrike">
              <a:solidFill>
                <a:srgbClr val="000000"/>
              </a:solidFill>
              <a:latin typeface="Arial"/>
              <a:ea typeface="Arial"/>
              <a:cs typeface="Arial"/>
              <a:sym typeface="Arial"/>
            </a:endParaRPr>
          </a:p>
        </p:txBody>
      </p:sp>
      <p:sp>
        <p:nvSpPr>
          <p:cNvPr id="155" name="Google Shape;155;p16"/>
          <p:cNvSpPr txBox="1"/>
          <p:nvPr/>
        </p:nvSpPr>
        <p:spPr>
          <a:xfrm rot="-5400000">
            <a:off x="-427716" y="2870039"/>
            <a:ext cx="13788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A5A5A"/>
              </a:buClr>
              <a:buSzPts val="1600"/>
              <a:buFont typeface="Arial"/>
              <a:buNone/>
            </a:pPr>
            <a:r>
              <a:rPr b="1" i="0" lang="en-US" sz="1600" u="none" cap="none" strike="noStrike">
                <a:solidFill>
                  <a:srgbClr val="5A5A5A"/>
                </a:solidFill>
                <a:latin typeface="Arial"/>
                <a:ea typeface="Arial"/>
                <a:cs typeface="Arial"/>
                <a:sym typeface="Arial"/>
              </a:rPr>
              <a:t>Programs</a:t>
            </a:r>
            <a:endParaRPr b="0" i="0" sz="1400" u="none" cap="none" strike="noStrike">
              <a:solidFill>
                <a:srgbClr val="000000"/>
              </a:solidFill>
              <a:latin typeface="Arial"/>
              <a:ea typeface="Arial"/>
              <a:cs typeface="Arial"/>
              <a:sym typeface="Arial"/>
            </a:endParaRPr>
          </a:p>
        </p:txBody>
      </p:sp>
      <p:sp>
        <p:nvSpPr>
          <p:cNvPr id="156" name="Google Shape;156;p16"/>
          <p:cNvSpPr/>
          <p:nvPr/>
        </p:nvSpPr>
        <p:spPr>
          <a:xfrm>
            <a:off x="587375" y="923850"/>
            <a:ext cx="10995000" cy="1326000"/>
          </a:xfrm>
          <a:prstGeom prst="rect">
            <a:avLst/>
          </a:prstGeom>
          <a:solidFill>
            <a:srgbClr val="D369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7" name="Google Shape;157;p16"/>
          <p:cNvSpPr/>
          <p:nvPr/>
        </p:nvSpPr>
        <p:spPr>
          <a:xfrm>
            <a:off x="587375" y="3753183"/>
            <a:ext cx="10995000" cy="2599500"/>
          </a:xfrm>
          <a:prstGeom prst="rect">
            <a:avLst/>
          </a:prstGeom>
          <a:solidFill>
            <a:srgbClr val="796E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8" name="Google Shape;158;p16"/>
          <p:cNvSpPr txBox="1"/>
          <p:nvPr/>
        </p:nvSpPr>
        <p:spPr>
          <a:xfrm>
            <a:off x="1352550" y="912911"/>
            <a:ext cx="18288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Bioenergy</a:t>
            </a:r>
            <a:endParaRPr b="0" i="0" sz="1400" u="none" cap="none" strike="noStrike">
              <a:solidFill>
                <a:srgbClr val="000000"/>
              </a:solidFill>
              <a:latin typeface="Arial"/>
              <a:ea typeface="Arial"/>
              <a:cs typeface="Arial"/>
              <a:sym typeface="Arial"/>
            </a:endParaRPr>
          </a:p>
        </p:txBody>
      </p:sp>
      <p:sp>
        <p:nvSpPr>
          <p:cNvPr id="159" name="Google Shape;159;p16"/>
          <p:cNvSpPr/>
          <p:nvPr/>
        </p:nvSpPr>
        <p:spPr>
          <a:xfrm>
            <a:off x="587375" y="2273226"/>
            <a:ext cx="10995000" cy="1455600"/>
          </a:xfrm>
          <a:prstGeom prst="rect">
            <a:avLst/>
          </a:prstGeom>
          <a:solidFill>
            <a:srgbClr val="4468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60" name="Google Shape;160;p16"/>
          <p:cNvSpPr txBox="1"/>
          <p:nvPr/>
        </p:nvSpPr>
        <p:spPr>
          <a:xfrm>
            <a:off x="5346700" y="912911"/>
            <a:ext cx="18288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Carbon Cycling</a:t>
            </a:r>
            <a:endParaRPr b="0" i="0" sz="1400" u="none" cap="none" strike="noStrike">
              <a:solidFill>
                <a:srgbClr val="000000"/>
              </a:solidFill>
              <a:latin typeface="Arial"/>
              <a:ea typeface="Arial"/>
              <a:cs typeface="Arial"/>
              <a:sym typeface="Arial"/>
            </a:endParaRPr>
          </a:p>
        </p:txBody>
      </p:sp>
      <p:sp>
        <p:nvSpPr>
          <p:cNvPr id="161" name="Google Shape;161;p16"/>
          <p:cNvSpPr txBox="1"/>
          <p:nvPr/>
        </p:nvSpPr>
        <p:spPr>
          <a:xfrm>
            <a:off x="8915400" y="912911"/>
            <a:ext cx="18288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Biogeochemistry</a:t>
            </a:r>
            <a:endParaRPr b="0" i="0" sz="1400" u="none" cap="none" strike="noStrike">
              <a:solidFill>
                <a:srgbClr val="000000"/>
              </a:solidFill>
              <a:latin typeface="Arial"/>
              <a:ea typeface="Arial"/>
              <a:cs typeface="Arial"/>
              <a:sym typeface="Arial"/>
            </a:endParaRPr>
          </a:p>
        </p:txBody>
      </p:sp>
      <p:sp>
        <p:nvSpPr>
          <p:cNvPr id="162" name="Google Shape;162;p16"/>
          <p:cNvSpPr txBox="1"/>
          <p:nvPr/>
        </p:nvSpPr>
        <p:spPr>
          <a:xfrm>
            <a:off x="596900" y="4754025"/>
            <a:ext cx="2858400" cy="1938900"/>
          </a:xfrm>
          <a:prstGeom prst="rect">
            <a:avLst/>
          </a:prstGeom>
          <a:noFill/>
          <a:ln>
            <a:noFill/>
          </a:ln>
        </p:spPr>
        <p:txBody>
          <a:bodyPr anchorCtr="0" anchor="t" bIns="45700" lIns="91425" spcFirstLastPara="1" rIns="91425" wrap="square" tIns="45700">
            <a:noAutofit/>
          </a:bodyPr>
          <a:lstStyle/>
          <a:p>
            <a:pPr indent="-119062" lvl="0" marL="119062"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DNA Sequencing</a:t>
            </a:r>
            <a:endParaRPr b="0" i="0" sz="1400" u="none" cap="none" strike="noStrike">
              <a:solidFill>
                <a:srgbClr val="000000"/>
              </a:solidFill>
              <a:latin typeface="Arial"/>
              <a:ea typeface="Arial"/>
              <a:cs typeface="Arial"/>
              <a:sym typeface="Arial"/>
            </a:endParaRPr>
          </a:p>
          <a:p>
            <a:pPr indent="-119062" lvl="0" marL="119062"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Illumina platforms:</a:t>
            </a:r>
            <a:r>
              <a:rPr lang="en-US" sz="1200">
                <a:solidFill>
                  <a:srgbClr val="FFFFFF"/>
                </a:solidFill>
              </a:rPr>
              <a:t> </a:t>
            </a:r>
            <a:r>
              <a:rPr b="0" i="0" lang="en-US" sz="1200" u="none" cap="none" strike="noStrike">
                <a:solidFill>
                  <a:srgbClr val="FFFFFF"/>
                </a:solidFill>
                <a:latin typeface="Arial"/>
                <a:ea typeface="Arial"/>
                <a:cs typeface="Arial"/>
                <a:sym typeface="Arial"/>
              </a:rPr>
              <a:t>NovaSeq,  MiSeq, Next Seq</a:t>
            </a:r>
            <a:endParaRPr b="0" i="0" sz="1200" u="none" cap="none" strike="noStrike">
              <a:solidFill>
                <a:srgbClr val="FFFFFF"/>
              </a:solidFill>
              <a:latin typeface="Arial"/>
              <a:ea typeface="Arial"/>
              <a:cs typeface="Arial"/>
              <a:sym typeface="Arial"/>
            </a:endParaRPr>
          </a:p>
          <a:p>
            <a:pPr indent="-119062" lvl="0" marL="119062"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PacBio platforms:</a:t>
            </a:r>
            <a:r>
              <a:rPr lang="en-US" sz="1200">
                <a:solidFill>
                  <a:srgbClr val="FFFFFF"/>
                </a:solidFill>
              </a:rPr>
              <a:t> </a:t>
            </a:r>
            <a:r>
              <a:rPr b="0" i="0" lang="en-US" sz="1200" u="none" cap="none" strike="noStrike">
                <a:solidFill>
                  <a:srgbClr val="FFFFFF"/>
                </a:solidFill>
                <a:latin typeface="Arial"/>
                <a:ea typeface="Arial"/>
                <a:cs typeface="Arial"/>
                <a:sym typeface="Arial"/>
              </a:rPr>
              <a:t>Sequel, Sequel II</a:t>
            </a:r>
            <a:endParaRPr b="0" i="0" sz="1400" u="none" cap="none" strike="noStrike">
              <a:solidFill>
                <a:srgbClr val="000000"/>
              </a:solidFill>
              <a:latin typeface="Arial"/>
              <a:ea typeface="Arial"/>
              <a:cs typeface="Arial"/>
              <a:sym typeface="Arial"/>
            </a:endParaRPr>
          </a:p>
          <a:p>
            <a:pPr indent="-119062" lvl="0" marL="119062"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Oxford Nanopore platforms:</a:t>
            </a:r>
            <a:r>
              <a:rPr lang="en-US" sz="1200">
                <a:solidFill>
                  <a:srgbClr val="FFFFFF"/>
                </a:solidFill>
              </a:rPr>
              <a:t> </a:t>
            </a:r>
            <a:r>
              <a:rPr b="0" i="0" lang="en-US" sz="1200" u="none" cap="none" strike="noStrike">
                <a:solidFill>
                  <a:srgbClr val="FFFFFF"/>
                </a:solidFill>
                <a:latin typeface="Arial"/>
                <a:ea typeface="Arial"/>
                <a:cs typeface="Arial"/>
                <a:sym typeface="Arial"/>
              </a:rPr>
              <a:t>MinION, PromethION</a:t>
            </a:r>
            <a:endParaRPr b="0" i="0" sz="1200" u="none" cap="none" strike="noStrike">
              <a:solidFill>
                <a:srgbClr val="FFFFFF"/>
              </a:solidFill>
              <a:latin typeface="Arial"/>
              <a:ea typeface="Arial"/>
              <a:cs typeface="Arial"/>
              <a:sym typeface="Arial"/>
            </a:endParaRPr>
          </a:p>
          <a:p>
            <a:pPr indent="-42862" lvl="0" marL="119062" marR="0" rtl="0" algn="l">
              <a:lnSpc>
                <a:spcPct val="100000"/>
              </a:lnSpc>
              <a:spcBef>
                <a:spcPts val="0"/>
              </a:spcBef>
              <a:spcAft>
                <a:spcPts val="0"/>
              </a:spcAft>
              <a:buClr>
                <a:srgbClr val="343434"/>
              </a:buClr>
              <a:buSzPts val="1200"/>
              <a:buFont typeface="Arial"/>
              <a:buNone/>
            </a:pPr>
            <a:r>
              <a:t/>
            </a:r>
            <a:endParaRPr b="0" i="0" sz="1200" u="none" cap="none" strike="noStrike">
              <a:solidFill>
                <a:srgbClr val="FFFFFF"/>
              </a:solidFill>
              <a:latin typeface="Arial"/>
              <a:ea typeface="Arial"/>
              <a:cs typeface="Arial"/>
              <a:sym typeface="Arial"/>
            </a:endParaRPr>
          </a:p>
          <a:p>
            <a:pPr indent="-42862" lvl="0" marL="119062" marR="0" rtl="0" algn="l">
              <a:lnSpc>
                <a:spcPct val="100000"/>
              </a:lnSpc>
              <a:spcBef>
                <a:spcPts val="0"/>
              </a:spcBef>
              <a:spcAft>
                <a:spcPts val="0"/>
              </a:spcAft>
              <a:buClr>
                <a:srgbClr val="343434"/>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63" name="Google Shape;163;p16"/>
          <p:cNvSpPr txBox="1"/>
          <p:nvPr/>
        </p:nvSpPr>
        <p:spPr>
          <a:xfrm>
            <a:off x="3672700" y="4754034"/>
            <a:ext cx="1887600" cy="138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Advanced Genomic Technologies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Single-cell Seq</a:t>
            </a:r>
            <a:endParaRPr b="0" i="0" sz="1200" u="none" cap="none" strike="noStrike">
              <a:solidFill>
                <a:srgbClr val="FFFFFF"/>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Metabolomics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Methylation</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Epigenomics</a:t>
            </a:r>
            <a:endParaRPr b="0" i="0" sz="1200" u="none" cap="none" strike="noStrike">
              <a:solidFill>
                <a:srgbClr val="FFFFFF"/>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Transcriptomics</a:t>
            </a:r>
            <a:endParaRPr b="0" i="0" sz="1200" u="none" cap="none" strike="noStrike">
              <a:solidFill>
                <a:srgbClr val="FFFFFF"/>
              </a:solidFill>
              <a:latin typeface="Arial"/>
              <a:ea typeface="Arial"/>
              <a:cs typeface="Arial"/>
              <a:sym typeface="Arial"/>
            </a:endParaRPr>
          </a:p>
        </p:txBody>
      </p:sp>
      <p:sp>
        <p:nvSpPr>
          <p:cNvPr id="164" name="Google Shape;164;p16"/>
          <p:cNvSpPr txBox="1"/>
          <p:nvPr/>
        </p:nvSpPr>
        <p:spPr>
          <a:xfrm>
            <a:off x="561684" y="2349503"/>
            <a:ext cx="16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Plants</a:t>
            </a:r>
            <a:endParaRPr b="0" i="0" sz="1400" u="none" cap="none" strike="noStrike">
              <a:solidFill>
                <a:srgbClr val="000000"/>
              </a:solidFill>
              <a:latin typeface="Arial"/>
              <a:ea typeface="Arial"/>
              <a:cs typeface="Arial"/>
              <a:sym typeface="Arial"/>
            </a:endParaRPr>
          </a:p>
        </p:txBody>
      </p:sp>
      <p:sp>
        <p:nvSpPr>
          <p:cNvPr id="165" name="Google Shape;165;p16"/>
          <p:cNvSpPr txBox="1"/>
          <p:nvPr/>
        </p:nvSpPr>
        <p:spPr>
          <a:xfrm>
            <a:off x="8940800" y="2352016"/>
            <a:ext cx="19050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Engineering Biology</a:t>
            </a:r>
            <a:endParaRPr b="0" i="0" sz="1400" u="none" cap="none" strike="noStrike">
              <a:solidFill>
                <a:srgbClr val="000000"/>
              </a:solidFill>
              <a:latin typeface="Arial"/>
              <a:ea typeface="Arial"/>
              <a:cs typeface="Arial"/>
              <a:sym typeface="Arial"/>
            </a:endParaRPr>
          </a:p>
        </p:txBody>
      </p:sp>
      <p:sp>
        <p:nvSpPr>
          <p:cNvPr id="166" name="Google Shape;166;p16"/>
          <p:cNvSpPr txBox="1"/>
          <p:nvPr/>
        </p:nvSpPr>
        <p:spPr>
          <a:xfrm>
            <a:off x="2656463" y="2349503"/>
            <a:ext cx="16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Fungi</a:t>
            </a:r>
            <a:endParaRPr b="0" i="0" sz="1400" u="none" cap="none" strike="noStrike">
              <a:solidFill>
                <a:srgbClr val="000000"/>
              </a:solidFill>
              <a:latin typeface="Arial"/>
              <a:ea typeface="Arial"/>
              <a:cs typeface="Arial"/>
              <a:sym typeface="Arial"/>
            </a:endParaRPr>
          </a:p>
        </p:txBody>
      </p:sp>
      <p:sp>
        <p:nvSpPr>
          <p:cNvPr id="167" name="Google Shape;167;p16"/>
          <p:cNvSpPr txBox="1"/>
          <p:nvPr/>
        </p:nvSpPr>
        <p:spPr>
          <a:xfrm>
            <a:off x="6846021" y="2349503"/>
            <a:ext cx="16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Microbes</a:t>
            </a:r>
            <a:endParaRPr b="0" i="0" sz="1400" u="none" cap="none" strike="noStrike">
              <a:solidFill>
                <a:srgbClr val="000000"/>
              </a:solidFill>
              <a:latin typeface="Arial"/>
              <a:ea typeface="Arial"/>
              <a:cs typeface="Arial"/>
              <a:sym typeface="Arial"/>
            </a:endParaRPr>
          </a:p>
        </p:txBody>
      </p:sp>
      <p:sp>
        <p:nvSpPr>
          <p:cNvPr id="168" name="Google Shape;168;p16"/>
          <p:cNvSpPr txBox="1"/>
          <p:nvPr/>
        </p:nvSpPr>
        <p:spPr>
          <a:xfrm>
            <a:off x="6464000" y="4754025"/>
            <a:ext cx="2594400" cy="138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Computational Analysis</a:t>
            </a:r>
            <a:endParaRPr b="0" i="0" sz="1200" u="none" cap="none" strike="noStrike">
              <a:solidFill>
                <a:srgbClr val="FFFFFF"/>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Assembly/ Annotation/Analysis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High-Performance Computing</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Big Data Integration &amp; Analysis Systems</a:t>
            </a:r>
            <a:endParaRPr b="0" i="0" sz="1400" u="none" cap="none" strike="noStrike">
              <a:solidFill>
                <a:srgbClr val="000000"/>
              </a:solidFill>
              <a:latin typeface="Arial"/>
              <a:ea typeface="Arial"/>
              <a:cs typeface="Arial"/>
              <a:sym typeface="Arial"/>
            </a:endParaRPr>
          </a:p>
        </p:txBody>
      </p:sp>
      <p:sp>
        <p:nvSpPr>
          <p:cNvPr id="169" name="Google Shape;169;p16"/>
          <p:cNvSpPr txBox="1"/>
          <p:nvPr/>
        </p:nvSpPr>
        <p:spPr>
          <a:xfrm>
            <a:off x="9372600" y="4754025"/>
            <a:ext cx="20499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DNA Synthesis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Design &amp; Pathway</a:t>
            </a:r>
            <a:r>
              <a:rPr lang="en-US" sz="1200">
                <a:solidFill>
                  <a:srgbClr val="FFFFFF"/>
                </a:solidFill>
              </a:rPr>
              <a:t> </a:t>
            </a:r>
            <a:r>
              <a:rPr b="0" i="0" lang="en-US" sz="1200" u="none" cap="none" strike="noStrike">
                <a:solidFill>
                  <a:srgbClr val="FFFFFF"/>
                </a:solidFill>
                <a:latin typeface="Arial"/>
                <a:ea typeface="Arial"/>
                <a:cs typeface="Arial"/>
                <a:sym typeface="Arial"/>
              </a:rPr>
              <a:t>Assembly</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FFFFFF"/>
              </a:buClr>
              <a:buSzPts val="1200"/>
              <a:buFont typeface="Arial"/>
              <a:buChar char="•"/>
            </a:pPr>
            <a:r>
              <a:rPr b="0" i="0" lang="en-US" sz="1200" u="none" cap="none" strike="noStrike">
                <a:solidFill>
                  <a:srgbClr val="FFFFFF"/>
                </a:solidFill>
                <a:latin typeface="Arial"/>
                <a:ea typeface="Arial"/>
                <a:cs typeface="Arial"/>
                <a:sym typeface="Arial"/>
              </a:rPr>
              <a:t>Host Engineering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43434"/>
              </a:buClr>
              <a:buSzPts val="1200"/>
              <a:buFont typeface="Arial"/>
              <a:buNone/>
            </a:pPr>
            <a:r>
              <a:t/>
            </a:r>
            <a:endParaRPr b="0" i="0" sz="1200" u="none" cap="none" strike="noStrike">
              <a:solidFill>
                <a:srgbClr val="FFFFFF"/>
              </a:solidFill>
              <a:latin typeface="Arial"/>
              <a:ea typeface="Arial"/>
              <a:cs typeface="Arial"/>
              <a:sym typeface="Arial"/>
            </a:endParaRPr>
          </a:p>
        </p:txBody>
      </p:sp>
      <p:sp>
        <p:nvSpPr>
          <p:cNvPr id="170" name="Google Shape;170;p16"/>
          <p:cNvSpPr/>
          <p:nvPr/>
        </p:nvSpPr>
        <p:spPr>
          <a:xfrm flipH="1" rot="10800000">
            <a:off x="596900" y="2244734"/>
            <a:ext cx="453000" cy="142500"/>
          </a:xfrm>
          <a:prstGeom prst="triangle">
            <a:avLst>
              <a:gd fmla="val 50000" name="adj"/>
            </a:avLst>
          </a:prstGeom>
          <a:solidFill>
            <a:srgbClr val="D3691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1" name="Google Shape;171;p16"/>
          <p:cNvSpPr/>
          <p:nvPr/>
        </p:nvSpPr>
        <p:spPr>
          <a:xfrm>
            <a:off x="596900" y="3603312"/>
            <a:ext cx="453000" cy="153600"/>
          </a:xfrm>
          <a:prstGeom prst="triangle">
            <a:avLst>
              <a:gd fmla="val 51869" name="adj"/>
            </a:avLst>
          </a:prstGeom>
          <a:solidFill>
            <a:srgbClr val="796E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12_DNA_Synthesis_wikipedia_small.jpg" id="172" name="Google Shape;172;p16"/>
          <p:cNvPicPr preferRelativeResize="0"/>
          <p:nvPr/>
        </p:nvPicPr>
        <p:blipFill rotWithShape="1">
          <a:blip r:embed="rId3">
            <a:alphaModFix/>
          </a:blip>
          <a:srcRect b="0" l="0" r="0" t="0"/>
          <a:stretch/>
        </p:blipFill>
        <p:spPr>
          <a:xfrm>
            <a:off x="9550398" y="3839634"/>
            <a:ext cx="914400" cy="914400"/>
          </a:xfrm>
          <a:prstGeom prst="ellipse">
            <a:avLst/>
          </a:prstGeom>
          <a:noFill/>
          <a:ln cap="flat" cmpd="sng" w="9525">
            <a:solidFill>
              <a:srgbClr val="FFFFFF"/>
            </a:solidFill>
            <a:prstDash val="solid"/>
            <a:round/>
            <a:headEnd len="sm" w="sm" type="none"/>
            <a:tailEnd len="sm" w="sm" type="none"/>
          </a:ln>
        </p:spPr>
      </p:pic>
      <p:pic>
        <p:nvPicPr>
          <p:cNvPr descr="1_bioenergy_poplar_iStock_000027598584_small.jpg" id="173" name="Google Shape;173;p16"/>
          <p:cNvPicPr preferRelativeResize="0"/>
          <p:nvPr/>
        </p:nvPicPr>
        <p:blipFill rotWithShape="1">
          <a:blip r:embed="rId4">
            <a:alphaModFix/>
          </a:blip>
          <a:srcRect b="0" l="0" r="0" t="0"/>
          <a:stretch/>
        </p:blipFill>
        <p:spPr>
          <a:xfrm>
            <a:off x="1765300" y="1219119"/>
            <a:ext cx="914400" cy="914400"/>
          </a:xfrm>
          <a:prstGeom prst="ellipse">
            <a:avLst/>
          </a:prstGeom>
          <a:noFill/>
          <a:ln cap="flat" cmpd="sng" w="9525">
            <a:solidFill>
              <a:srgbClr val="FFFFFF"/>
            </a:solidFill>
            <a:prstDash val="solid"/>
            <a:round/>
            <a:headEnd len="sm" w="sm" type="none"/>
            <a:tailEnd len="sm" w="sm" type="none"/>
          </a:ln>
        </p:spPr>
      </p:pic>
      <p:pic>
        <p:nvPicPr>
          <p:cNvPr descr="2_Carbon_Cycling_iStock_000021147059_small.jpg" id="174" name="Google Shape;174;p16"/>
          <p:cNvPicPr preferRelativeResize="0"/>
          <p:nvPr/>
        </p:nvPicPr>
        <p:blipFill rotWithShape="1">
          <a:blip r:embed="rId5">
            <a:alphaModFix/>
          </a:blip>
          <a:srcRect b="0" l="0" r="0" t="0"/>
          <a:stretch/>
        </p:blipFill>
        <p:spPr>
          <a:xfrm>
            <a:off x="5803900" y="1219119"/>
            <a:ext cx="914400" cy="914400"/>
          </a:xfrm>
          <a:prstGeom prst="ellipse">
            <a:avLst/>
          </a:prstGeom>
          <a:noFill/>
          <a:ln cap="flat" cmpd="sng" w="9525">
            <a:solidFill>
              <a:srgbClr val="FFFFFF"/>
            </a:solidFill>
            <a:prstDash val="solid"/>
            <a:round/>
            <a:headEnd len="sm" w="sm" type="none"/>
            <a:tailEnd len="sm" w="sm" type="none"/>
          </a:ln>
        </p:spPr>
      </p:pic>
      <p:pic>
        <p:nvPicPr>
          <p:cNvPr descr="3_Biogeochemistry_iStock_000055421316_XXX_small.jpg" id="175" name="Google Shape;175;p16"/>
          <p:cNvPicPr preferRelativeResize="0"/>
          <p:nvPr/>
        </p:nvPicPr>
        <p:blipFill rotWithShape="1">
          <a:blip r:embed="rId6">
            <a:alphaModFix/>
          </a:blip>
          <a:srcRect b="0" l="0" r="0" t="0"/>
          <a:stretch/>
        </p:blipFill>
        <p:spPr>
          <a:xfrm>
            <a:off x="9383710" y="1219119"/>
            <a:ext cx="914400" cy="914400"/>
          </a:xfrm>
          <a:prstGeom prst="ellipse">
            <a:avLst/>
          </a:prstGeom>
          <a:noFill/>
          <a:ln cap="flat" cmpd="sng" w="9525">
            <a:solidFill>
              <a:srgbClr val="FFFFFF"/>
            </a:solidFill>
            <a:prstDash val="solid"/>
            <a:round/>
            <a:headEnd len="sm" w="sm" type="none"/>
            <a:tailEnd len="sm" w="sm" type="none"/>
          </a:ln>
        </p:spPr>
      </p:pic>
      <p:pic>
        <p:nvPicPr>
          <p:cNvPr descr="9_sequencing_XBD201601-00001-37_small.jpg" id="176" name="Google Shape;176;p16"/>
          <p:cNvPicPr preferRelativeResize="0"/>
          <p:nvPr/>
        </p:nvPicPr>
        <p:blipFill rotWithShape="1">
          <a:blip r:embed="rId7">
            <a:alphaModFix/>
          </a:blip>
          <a:srcRect b="0" l="0" r="0" t="0"/>
          <a:stretch/>
        </p:blipFill>
        <p:spPr>
          <a:xfrm>
            <a:off x="933450" y="3839634"/>
            <a:ext cx="914400" cy="914400"/>
          </a:xfrm>
          <a:prstGeom prst="ellipse">
            <a:avLst/>
          </a:prstGeom>
          <a:noFill/>
          <a:ln cap="flat" cmpd="sng" w="9525">
            <a:solidFill>
              <a:srgbClr val="FFFFFF"/>
            </a:solidFill>
            <a:prstDash val="solid"/>
            <a:round/>
            <a:headEnd len="sm" w="sm" type="none"/>
            <a:tailEnd len="sm" w="sm" type="none"/>
          </a:ln>
        </p:spPr>
      </p:pic>
      <p:pic>
        <p:nvPicPr>
          <p:cNvPr descr="10_Advance_Genomic_Technologies_XBD201601-00001-24_small.jpg" id="177" name="Google Shape;177;p16"/>
          <p:cNvPicPr preferRelativeResize="0"/>
          <p:nvPr/>
        </p:nvPicPr>
        <p:blipFill rotWithShape="1">
          <a:blip r:embed="rId8">
            <a:alphaModFix/>
          </a:blip>
          <a:srcRect b="0" l="0" r="0" t="0"/>
          <a:stretch/>
        </p:blipFill>
        <p:spPr>
          <a:xfrm>
            <a:off x="3805766" y="3839634"/>
            <a:ext cx="914400" cy="914400"/>
          </a:xfrm>
          <a:prstGeom prst="ellipse">
            <a:avLst/>
          </a:prstGeom>
          <a:noFill/>
          <a:ln cap="flat" cmpd="sng" w="9525">
            <a:solidFill>
              <a:srgbClr val="FFFFFF"/>
            </a:solidFill>
            <a:prstDash val="solid"/>
            <a:round/>
            <a:headEnd len="sm" w="sm" type="none"/>
            <a:tailEnd len="sm" w="sm" type="none"/>
          </a:ln>
        </p:spPr>
      </p:pic>
      <p:pic>
        <p:nvPicPr>
          <p:cNvPr descr="5_plants_iStock_000008261020X_small.jpg" id="178" name="Google Shape;178;p16"/>
          <p:cNvPicPr preferRelativeResize="0"/>
          <p:nvPr/>
        </p:nvPicPr>
        <p:blipFill rotWithShape="1">
          <a:blip r:embed="rId9">
            <a:alphaModFix/>
          </a:blip>
          <a:srcRect b="0" l="0" r="0" t="0"/>
          <a:stretch/>
        </p:blipFill>
        <p:spPr>
          <a:xfrm>
            <a:off x="922047" y="2720246"/>
            <a:ext cx="914400" cy="914400"/>
          </a:xfrm>
          <a:prstGeom prst="ellipse">
            <a:avLst/>
          </a:prstGeom>
          <a:noFill/>
          <a:ln cap="flat" cmpd="sng" w="9525">
            <a:solidFill>
              <a:srgbClr val="FFFFFF"/>
            </a:solidFill>
            <a:prstDash val="solid"/>
            <a:round/>
            <a:headEnd len="sm" w="sm" type="none"/>
            <a:tailEnd len="sm" w="sm" type="none"/>
          </a:ln>
        </p:spPr>
      </p:pic>
      <p:pic>
        <p:nvPicPr>
          <p:cNvPr descr="6_Fungi_iStock_000000454617_small.jpg" id="179" name="Google Shape;179;p16"/>
          <p:cNvPicPr preferRelativeResize="0"/>
          <p:nvPr/>
        </p:nvPicPr>
        <p:blipFill rotWithShape="1">
          <a:blip r:embed="rId10">
            <a:alphaModFix/>
          </a:blip>
          <a:srcRect b="0" l="0" r="0" t="0"/>
          <a:stretch/>
        </p:blipFill>
        <p:spPr>
          <a:xfrm>
            <a:off x="3060932" y="2720246"/>
            <a:ext cx="914400" cy="914400"/>
          </a:xfrm>
          <a:prstGeom prst="ellipse">
            <a:avLst/>
          </a:prstGeom>
          <a:noFill/>
          <a:ln cap="flat" cmpd="sng" w="9525">
            <a:solidFill>
              <a:srgbClr val="FFFFFF"/>
            </a:solidFill>
            <a:prstDash val="solid"/>
            <a:round/>
            <a:headEnd len="sm" w="sm" type="none"/>
            <a:tailEnd len="sm" w="sm" type="none"/>
          </a:ln>
        </p:spPr>
      </p:pic>
      <p:pic>
        <p:nvPicPr>
          <p:cNvPr descr="7_Microbes_iStock_000008256353_small.jpg" id="180" name="Google Shape;180;p16"/>
          <p:cNvPicPr preferRelativeResize="0"/>
          <p:nvPr/>
        </p:nvPicPr>
        <p:blipFill rotWithShape="1">
          <a:blip r:embed="rId11">
            <a:alphaModFix/>
          </a:blip>
          <a:srcRect b="0" l="0" r="0" t="0"/>
          <a:stretch/>
        </p:blipFill>
        <p:spPr>
          <a:xfrm>
            <a:off x="7338704" y="2722268"/>
            <a:ext cx="914400" cy="914400"/>
          </a:xfrm>
          <a:prstGeom prst="ellipse">
            <a:avLst/>
          </a:prstGeom>
          <a:noFill/>
          <a:ln cap="flat" cmpd="sng" w="9525">
            <a:solidFill>
              <a:srgbClr val="FFFFFF"/>
            </a:solidFill>
            <a:prstDash val="solid"/>
            <a:round/>
            <a:headEnd len="sm" w="sm" type="none"/>
            <a:tailEnd len="sm" w="sm" type="none"/>
          </a:ln>
        </p:spPr>
      </p:pic>
      <p:pic>
        <p:nvPicPr>
          <p:cNvPr descr="8_DNA_Synthesis_iStock-510720875_small.jpg" id="181" name="Google Shape;181;p16"/>
          <p:cNvPicPr preferRelativeResize="0"/>
          <p:nvPr/>
        </p:nvPicPr>
        <p:blipFill rotWithShape="1">
          <a:blip r:embed="rId12">
            <a:alphaModFix/>
          </a:blip>
          <a:srcRect b="0" l="0" r="0" t="0"/>
          <a:stretch/>
        </p:blipFill>
        <p:spPr>
          <a:xfrm>
            <a:off x="9477589" y="2722268"/>
            <a:ext cx="914400" cy="914400"/>
          </a:xfrm>
          <a:prstGeom prst="ellipse">
            <a:avLst/>
          </a:prstGeom>
          <a:noFill/>
          <a:ln cap="flat" cmpd="sng" w="9525">
            <a:solidFill>
              <a:srgbClr val="FFFFFF"/>
            </a:solidFill>
            <a:prstDash val="solid"/>
            <a:round/>
            <a:headEnd len="sm" w="sm" type="none"/>
            <a:tailEnd len="sm" w="sm" type="none"/>
          </a:ln>
        </p:spPr>
      </p:pic>
      <p:pic>
        <p:nvPicPr>
          <p:cNvPr descr="11_computational_analysis_JGI_cori_XBD201602-00019 (2)_small.jpg" id="182" name="Google Shape;182;p16"/>
          <p:cNvPicPr preferRelativeResize="0"/>
          <p:nvPr/>
        </p:nvPicPr>
        <p:blipFill rotWithShape="1">
          <a:blip r:embed="rId13">
            <a:alphaModFix/>
          </a:blip>
          <a:srcRect b="0" l="0" r="0" t="0"/>
          <a:stretch/>
        </p:blipFill>
        <p:spPr>
          <a:xfrm>
            <a:off x="6678082" y="3839634"/>
            <a:ext cx="914400" cy="914400"/>
          </a:xfrm>
          <a:prstGeom prst="ellipse">
            <a:avLst/>
          </a:prstGeom>
          <a:noFill/>
          <a:ln cap="flat" cmpd="sng" w="9525">
            <a:solidFill>
              <a:srgbClr val="FFFFFF"/>
            </a:solidFill>
            <a:prstDash val="solid"/>
            <a:round/>
            <a:headEnd len="sm" w="sm" type="none"/>
            <a:tailEnd len="sm" w="sm" type="none"/>
          </a:ln>
        </p:spPr>
      </p:pic>
      <p:sp>
        <p:nvSpPr>
          <p:cNvPr id="183" name="Google Shape;183;p16"/>
          <p:cNvSpPr/>
          <p:nvPr/>
        </p:nvSpPr>
        <p:spPr>
          <a:xfrm>
            <a:off x="6189725" y="4566525"/>
            <a:ext cx="2751300" cy="1385100"/>
          </a:xfrm>
          <a:prstGeom prst="ellipse">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p:nvPr/>
        </p:nvSpPr>
        <p:spPr>
          <a:xfrm>
            <a:off x="274900" y="4604050"/>
            <a:ext cx="3067500" cy="1609500"/>
          </a:xfrm>
          <a:prstGeom prst="ellipse">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txBox="1"/>
          <p:nvPr/>
        </p:nvSpPr>
        <p:spPr>
          <a:xfrm>
            <a:off x="4751242" y="2349503"/>
            <a:ext cx="16002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Metagenomes</a:t>
            </a:r>
            <a:endParaRPr b="1" i="0" sz="1200" u="none" cap="none" strike="noStrike">
              <a:solidFill>
                <a:srgbClr val="FFFFFF"/>
              </a:solidFill>
              <a:latin typeface="Arial"/>
              <a:ea typeface="Arial"/>
              <a:cs typeface="Arial"/>
              <a:sym typeface="Arial"/>
            </a:endParaRPr>
          </a:p>
        </p:txBody>
      </p:sp>
      <p:grpSp>
        <p:nvGrpSpPr>
          <p:cNvPr id="186" name="Google Shape;186;p16"/>
          <p:cNvGrpSpPr/>
          <p:nvPr/>
        </p:nvGrpSpPr>
        <p:grpSpPr>
          <a:xfrm>
            <a:off x="5199818" y="2715308"/>
            <a:ext cx="914400" cy="927600"/>
            <a:chOff x="4148440" y="2715308"/>
            <a:chExt cx="914400" cy="927600"/>
          </a:xfrm>
        </p:grpSpPr>
        <p:sp>
          <p:nvSpPr>
            <p:cNvPr id="187" name="Google Shape;187;p16"/>
            <p:cNvSpPr/>
            <p:nvPr/>
          </p:nvSpPr>
          <p:spPr>
            <a:xfrm>
              <a:off x="4148440" y="2715308"/>
              <a:ext cx="914400" cy="927600"/>
            </a:xfrm>
            <a:prstGeom prst="ellipse">
              <a:avLst/>
            </a:prstGeom>
            <a:no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lr_ravenswood salt marsh.png" id="188" name="Google Shape;188;p16"/>
            <p:cNvPicPr preferRelativeResize="0"/>
            <p:nvPr/>
          </p:nvPicPr>
          <p:blipFill rotWithShape="1">
            <a:blip r:embed="rId14">
              <a:alphaModFix/>
            </a:blip>
            <a:srcRect b="0" l="0" r="0" t="0"/>
            <a:stretch/>
          </p:blipFill>
          <p:spPr>
            <a:xfrm>
              <a:off x="4148786" y="2722268"/>
              <a:ext cx="907439" cy="907440"/>
            </a:xfrm>
            <a:prstGeom prst="rect">
              <a:avLst/>
            </a:prstGeom>
            <a:noFill/>
            <a:ln>
              <a:noFill/>
            </a:ln>
          </p:spPr>
        </p:pic>
      </p:grpSp>
      <p:sp>
        <p:nvSpPr>
          <p:cNvPr id="189" name="Google Shape;189;p16"/>
          <p:cNvSpPr/>
          <p:nvPr/>
        </p:nvSpPr>
        <p:spPr>
          <a:xfrm>
            <a:off x="2480500" y="2165650"/>
            <a:ext cx="4365600" cy="1609500"/>
          </a:xfrm>
          <a:prstGeom prst="ellipse">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7"/>
          <p:cNvSpPr txBox="1"/>
          <p:nvPr>
            <p:ph type="title"/>
          </p:nvPr>
        </p:nvSpPr>
        <p:spPr>
          <a:xfrm>
            <a:off x="609600" y="3174"/>
            <a:ext cx="9448800" cy="800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2790"/>
              <a:buFont typeface="Arial"/>
              <a:buNone/>
            </a:pPr>
            <a:r>
              <a:rPr lang="en-US" sz="2790"/>
              <a:t>Terabase-scale metagenome assembly</a:t>
            </a:r>
            <a:endParaRPr/>
          </a:p>
        </p:txBody>
      </p:sp>
      <p:sp>
        <p:nvSpPr>
          <p:cNvPr id="195" name="Google Shape;195;p17"/>
          <p:cNvSpPr txBox="1"/>
          <p:nvPr>
            <p:ph idx="1" type="body"/>
          </p:nvPr>
        </p:nvSpPr>
        <p:spPr>
          <a:xfrm>
            <a:off x="609600" y="1032933"/>
            <a:ext cx="10972800" cy="4836000"/>
          </a:xfrm>
          <a:prstGeom prst="rect">
            <a:avLst/>
          </a:prstGeom>
          <a:noFill/>
          <a:ln>
            <a:noFill/>
          </a:ln>
        </p:spPr>
        <p:txBody>
          <a:bodyPr anchorCtr="0" anchor="t" bIns="45700" lIns="91425" spcFirstLastPara="1" rIns="91425" wrap="square" tIns="45700">
            <a:noAutofit/>
          </a:bodyPr>
          <a:lstStyle/>
          <a:p>
            <a:pPr indent="-219075" lvl="0" marL="257175" rtl="0" algn="l">
              <a:lnSpc>
                <a:spcPct val="150000"/>
              </a:lnSpc>
              <a:spcBef>
                <a:spcPts val="0"/>
              </a:spcBef>
              <a:spcAft>
                <a:spcPts val="0"/>
              </a:spcAft>
              <a:buSzPts val="2400"/>
              <a:buChar char="•"/>
            </a:pPr>
            <a:r>
              <a:rPr b="0" lang="en-US"/>
              <a:t>The unique problems of metagenome assembly</a:t>
            </a:r>
            <a:endParaRPr b="0"/>
          </a:p>
          <a:p>
            <a:pPr indent="-219075" lvl="0" marL="257175" rtl="0" algn="l">
              <a:lnSpc>
                <a:spcPct val="150000"/>
              </a:lnSpc>
              <a:spcBef>
                <a:spcPts val="0"/>
              </a:spcBef>
              <a:spcAft>
                <a:spcPts val="0"/>
              </a:spcAft>
              <a:buSzPts val="2400"/>
              <a:buChar char="•"/>
            </a:pPr>
            <a:r>
              <a:rPr b="0" lang="en-US"/>
              <a:t>Metagenome coassembly vs. multiassembly</a:t>
            </a:r>
            <a:endParaRPr b="0"/>
          </a:p>
          <a:p>
            <a:pPr indent="-219075" lvl="0" marL="257175" rtl="0" algn="l">
              <a:lnSpc>
                <a:spcPct val="150000"/>
              </a:lnSpc>
              <a:spcBef>
                <a:spcPts val="0"/>
              </a:spcBef>
              <a:spcAft>
                <a:spcPts val="0"/>
              </a:spcAft>
              <a:buSzPts val="2400"/>
              <a:buChar char="•"/>
            </a:pPr>
            <a:r>
              <a:rPr b="0" lang="en-US"/>
              <a:t>MetaHipMer, an extreme scale metagenome assembler</a:t>
            </a:r>
            <a:endParaRPr b="0"/>
          </a:p>
          <a:p>
            <a:pPr indent="-219075" lvl="0" marL="257175" rtl="0" algn="l">
              <a:lnSpc>
                <a:spcPct val="150000"/>
              </a:lnSpc>
              <a:spcBef>
                <a:spcPts val="0"/>
              </a:spcBef>
              <a:spcAft>
                <a:spcPts val="0"/>
              </a:spcAft>
              <a:buSzPts val="2400"/>
              <a:buChar char="•"/>
            </a:pPr>
            <a:r>
              <a:rPr b="0" lang="en-US"/>
              <a:t>Benchmarking MHM vs. state-of-art assembly software</a:t>
            </a:r>
            <a:endParaRPr b="0"/>
          </a:p>
          <a:p>
            <a:pPr indent="-219075" lvl="0" marL="257175" rtl="0" algn="l">
              <a:lnSpc>
                <a:spcPct val="150000"/>
              </a:lnSpc>
              <a:spcBef>
                <a:spcPts val="0"/>
              </a:spcBef>
              <a:spcAft>
                <a:spcPts val="0"/>
              </a:spcAft>
              <a:buSzPts val="2400"/>
              <a:buChar char="•"/>
            </a:pPr>
            <a:r>
              <a:rPr b="0" lang="en-US"/>
              <a:t>JGI user science supported by MHM</a:t>
            </a:r>
            <a:endParaRPr b="0"/>
          </a:p>
          <a:p>
            <a:pPr indent="-219075" lvl="0" marL="257175" rtl="0" algn="l">
              <a:lnSpc>
                <a:spcPct val="150000"/>
              </a:lnSpc>
              <a:spcBef>
                <a:spcPts val="0"/>
              </a:spcBef>
              <a:spcAft>
                <a:spcPts val="0"/>
              </a:spcAft>
              <a:buSzPts val="2400"/>
              <a:buChar char="•"/>
            </a:pPr>
            <a:r>
              <a:rPr b="0" lang="en-US"/>
              <a:t>Largest metagenome co-assembly: 8 TB of reads</a:t>
            </a:r>
            <a:endParaRPr b="0"/>
          </a:p>
          <a:p>
            <a:pPr indent="-219075" lvl="0" marL="257175" rtl="0" algn="l">
              <a:lnSpc>
                <a:spcPct val="150000"/>
              </a:lnSpc>
              <a:spcBef>
                <a:spcPts val="0"/>
              </a:spcBef>
              <a:spcAft>
                <a:spcPts val="0"/>
              </a:spcAft>
              <a:buSzPts val="2400"/>
              <a:buChar char="•"/>
            </a:pPr>
            <a:r>
              <a:rPr b="0" lang="en-US"/>
              <a:t>Future coassembly milestones: 16 TB, 30 TB, etc.</a:t>
            </a:r>
            <a:endParaRPr b="0"/>
          </a:p>
          <a:p>
            <a:pPr indent="0" lvl="0" marL="0" rtl="0" algn="l">
              <a:lnSpc>
                <a:spcPct val="150000"/>
              </a:lnSpc>
              <a:spcBef>
                <a:spcPts val="480"/>
              </a:spcBef>
              <a:spcAft>
                <a:spcPts val="0"/>
              </a:spcAft>
              <a:buNone/>
            </a:pPr>
            <a:r>
              <a:t/>
            </a:r>
            <a:endParaRPr b="0"/>
          </a:p>
        </p:txBody>
      </p:sp>
      <p:sp>
        <p:nvSpPr>
          <p:cNvPr id="196" name="Google Shape;196;p17"/>
          <p:cNvSpPr txBox="1"/>
          <p:nvPr>
            <p:ph idx="10" type="dt"/>
          </p:nvPr>
        </p:nvSpPr>
        <p:spPr>
          <a:xfrm>
            <a:off x="609602" y="6356353"/>
            <a:ext cx="129549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343434"/>
                </a:solidFill>
              </a:rPr>
              <a:t>7/23/18</a:t>
            </a:r>
            <a:endParaRPr>
              <a:solidFill>
                <a:srgbClr val="343434"/>
              </a:solidFill>
            </a:endParaRPr>
          </a:p>
        </p:txBody>
      </p:sp>
      <p:sp>
        <p:nvSpPr>
          <p:cNvPr id="197" name="Google Shape;197;p17"/>
          <p:cNvSpPr txBox="1"/>
          <p:nvPr>
            <p:ph idx="11" type="ftr"/>
          </p:nvPr>
        </p:nvSpPr>
        <p:spPr>
          <a:xfrm>
            <a:off x="2551883" y="6356353"/>
            <a:ext cx="750651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solidFill>
                <a:srgbClr val="343434"/>
              </a:solidFill>
            </a:endParaRPr>
          </a:p>
        </p:txBody>
      </p:sp>
      <p:sp>
        <p:nvSpPr>
          <p:cNvPr id="198" name="Google Shape;198;p17"/>
          <p:cNvSpPr txBox="1"/>
          <p:nvPr>
            <p:ph idx="12" type="sldNum"/>
          </p:nvPr>
        </p:nvSpPr>
        <p:spPr>
          <a:xfrm>
            <a:off x="10807282" y="6356353"/>
            <a:ext cx="7751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343434"/>
                </a:solidFill>
              </a:rPr>
              <a:t>‹#›</a:t>
            </a:fld>
            <a:endParaRPr>
              <a:solidFill>
                <a:srgbClr val="34343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8"/>
          <p:cNvSpPr txBox="1"/>
          <p:nvPr>
            <p:ph type="title"/>
          </p:nvPr>
        </p:nvSpPr>
        <p:spPr>
          <a:xfrm>
            <a:off x="609600" y="3174"/>
            <a:ext cx="9448800" cy="80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Metagenome sequencing and assembly overview</a:t>
            </a:r>
            <a:endParaRPr/>
          </a:p>
        </p:txBody>
      </p:sp>
      <p:sp>
        <p:nvSpPr>
          <p:cNvPr id="205" name="Google Shape;205;p18"/>
          <p:cNvSpPr txBox="1"/>
          <p:nvPr>
            <p:ph idx="12" type="sldNum"/>
          </p:nvPr>
        </p:nvSpPr>
        <p:spPr>
          <a:xfrm>
            <a:off x="10807282" y="6356353"/>
            <a:ext cx="775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06" name="Google Shape;206;p18"/>
          <p:cNvGrpSpPr/>
          <p:nvPr/>
        </p:nvGrpSpPr>
        <p:grpSpPr>
          <a:xfrm>
            <a:off x="409597" y="991450"/>
            <a:ext cx="1427076" cy="1719000"/>
            <a:chOff x="409581" y="2504717"/>
            <a:chExt cx="1418000" cy="1706034"/>
          </a:xfrm>
        </p:grpSpPr>
        <p:pic>
          <p:nvPicPr>
            <p:cNvPr id="207" name="Google Shape;207;p18"/>
            <p:cNvPicPr preferRelativeResize="0"/>
            <p:nvPr/>
          </p:nvPicPr>
          <p:blipFill rotWithShape="1">
            <a:blip r:embed="rId3">
              <a:alphaModFix/>
            </a:blip>
            <a:srcRect b="0" l="0" r="61557" t="0"/>
            <a:stretch/>
          </p:blipFill>
          <p:spPr>
            <a:xfrm>
              <a:off x="409582" y="2504717"/>
              <a:ext cx="1418000" cy="1706034"/>
            </a:xfrm>
            <a:prstGeom prst="rect">
              <a:avLst/>
            </a:prstGeom>
            <a:noFill/>
            <a:ln>
              <a:noFill/>
            </a:ln>
          </p:spPr>
        </p:pic>
        <p:sp>
          <p:nvSpPr>
            <p:cNvPr id="208" name="Google Shape;208;p18"/>
            <p:cNvSpPr txBox="1"/>
            <p:nvPr/>
          </p:nvSpPr>
          <p:spPr>
            <a:xfrm>
              <a:off x="409581" y="3848107"/>
              <a:ext cx="1339800" cy="304800"/>
            </a:xfrm>
            <a:prstGeom prst="rect">
              <a:avLst/>
            </a:prstGeom>
            <a:noFill/>
            <a:ln>
              <a:noFill/>
            </a:ln>
          </p:spPr>
          <p:txBody>
            <a:bodyPr anchorCtr="0" anchor="t" bIns="45700" lIns="91425" spcFirstLastPara="1" rIns="91425" wrap="square" tIns="45700">
              <a:noAutofit/>
            </a:bodyPr>
            <a:lstStyle/>
            <a:p>
              <a:pPr indent="0" lvl="0" marL="76200" marR="0" rtl="0" algn="l">
                <a:lnSpc>
                  <a:spcPct val="100000"/>
                </a:lnSpc>
                <a:spcBef>
                  <a:spcPts val="0"/>
                </a:spcBef>
                <a:spcAft>
                  <a:spcPts val="0"/>
                </a:spcAft>
                <a:buClr>
                  <a:srgbClr val="FFFFFF"/>
                </a:buClr>
                <a:buSzPts val="3200"/>
                <a:buFont typeface="Calibri"/>
                <a:buNone/>
              </a:pPr>
              <a:r>
                <a:rPr b="1" i="0" lang="en-US" u="none" cap="none" strike="noStrike">
                  <a:solidFill>
                    <a:srgbClr val="FFFFFF"/>
                  </a:solidFill>
                  <a:latin typeface="Calibri"/>
                  <a:ea typeface="Calibri"/>
                  <a:cs typeface="Calibri"/>
                  <a:sym typeface="Calibri"/>
                </a:rPr>
                <a:t>Environment</a:t>
              </a:r>
              <a:endParaRPr b="0" i="0" u="none" cap="none" strike="noStrike">
                <a:solidFill>
                  <a:srgbClr val="FFFFFF"/>
                </a:solidFill>
                <a:latin typeface="Calibri"/>
                <a:ea typeface="Calibri"/>
                <a:cs typeface="Calibri"/>
                <a:sym typeface="Calibri"/>
              </a:endParaRPr>
            </a:p>
          </p:txBody>
        </p:sp>
      </p:grpSp>
      <p:grpSp>
        <p:nvGrpSpPr>
          <p:cNvPr id="209" name="Google Shape;209;p18"/>
          <p:cNvGrpSpPr/>
          <p:nvPr/>
        </p:nvGrpSpPr>
        <p:grpSpPr>
          <a:xfrm>
            <a:off x="1981898" y="991450"/>
            <a:ext cx="2208949" cy="1714500"/>
            <a:chOff x="5882563" y="2500507"/>
            <a:chExt cx="2208949" cy="1714500"/>
          </a:xfrm>
        </p:grpSpPr>
        <p:pic>
          <p:nvPicPr>
            <p:cNvPr id="210" name="Google Shape;210;p18"/>
            <p:cNvPicPr preferRelativeResize="0"/>
            <p:nvPr/>
          </p:nvPicPr>
          <p:blipFill rotWithShape="1">
            <a:blip r:embed="rId4">
              <a:alphaModFix/>
            </a:blip>
            <a:srcRect b="35316" l="0" r="0" t="0"/>
            <a:stretch/>
          </p:blipFill>
          <p:spPr>
            <a:xfrm>
              <a:off x="5882563" y="2500507"/>
              <a:ext cx="2208949" cy="1714500"/>
            </a:xfrm>
            <a:prstGeom prst="rect">
              <a:avLst/>
            </a:prstGeom>
            <a:noFill/>
            <a:ln>
              <a:noFill/>
            </a:ln>
          </p:spPr>
        </p:pic>
        <p:sp>
          <p:nvSpPr>
            <p:cNvPr id="211" name="Google Shape;211;p18"/>
            <p:cNvSpPr txBox="1"/>
            <p:nvPr/>
          </p:nvSpPr>
          <p:spPr>
            <a:xfrm>
              <a:off x="5954652" y="3848100"/>
              <a:ext cx="1798800" cy="304800"/>
            </a:xfrm>
            <a:prstGeom prst="rect">
              <a:avLst/>
            </a:prstGeom>
            <a:noFill/>
            <a:ln>
              <a:noFill/>
            </a:ln>
          </p:spPr>
          <p:txBody>
            <a:bodyPr anchorCtr="0" anchor="t" bIns="45700" lIns="91425" spcFirstLastPara="1" rIns="91425" wrap="square" tIns="45700">
              <a:noAutofit/>
            </a:bodyPr>
            <a:lstStyle/>
            <a:p>
              <a:pPr indent="0" lvl="0" marL="76200" marR="0" rtl="0" algn="l">
                <a:lnSpc>
                  <a:spcPct val="100000"/>
                </a:lnSpc>
                <a:spcBef>
                  <a:spcPts val="0"/>
                </a:spcBef>
                <a:spcAft>
                  <a:spcPts val="0"/>
                </a:spcAft>
                <a:buClr>
                  <a:srgbClr val="FFFFFF"/>
                </a:buClr>
                <a:buSzPts val="3200"/>
                <a:buFont typeface="Calibri"/>
                <a:buNone/>
              </a:pPr>
              <a:r>
                <a:rPr b="1" i="0" lang="en-US" u="none" cap="none" strike="noStrike">
                  <a:solidFill>
                    <a:srgbClr val="FFFFFF"/>
                  </a:solidFill>
                  <a:latin typeface="Calibri"/>
                  <a:ea typeface="Calibri"/>
                  <a:cs typeface="Calibri"/>
                  <a:sym typeface="Calibri"/>
                </a:rPr>
                <a:t>Bio-Manufacturing</a:t>
              </a:r>
              <a:endParaRPr b="0" i="0" u="none" cap="none" strike="noStrike">
                <a:solidFill>
                  <a:srgbClr val="FFFFFF"/>
                </a:solidFill>
                <a:latin typeface="Calibri"/>
                <a:ea typeface="Calibri"/>
                <a:cs typeface="Calibri"/>
                <a:sym typeface="Calibri"/>
              </a:endParaRPr>
            </a:p>
          </p:txBody>
        </p:sp>
      </p:grpSp>
      <p:grpSp>
        <p:nvGrpSpPr>
          <p:cNvPr id="212" name="Google Shape;212;p18"/>
          <p:cNvGrpSpPr/>
          <p:nvPr/>
        </p:nvGrpSpPr>
        <p:grpSpPr>
          <a:xfrm>
            <a:off x="6729024" y="991450"/>
            <a:ext cx="2775600" cy="1714500"/>
            <a:chOff x="2760723" y="2500500"/>
            <a:chExt cx="2775600" cy="1714500"/>
          </a:xfrm>
        </p:grpSpPr>
        <p:pic>
          <p:nvPicPr>
            <p:cNvPr id="213" name="Google Shape;213;p18"/>
            <p:cNvPicPr preferRelativeResize="0"/>
            <p:nvPr/>
          </p:nvPicPr>
          <p:blipFill rotWithShape="1">
            <a:blip r:embed="rId5">
              <a:alphaModFix/>
            </a:blip>
            <a:srcRect b="8236" l="1753" r="34701" t="20513"/>
            <a:stretch/>
          </p:blipFill>
          <p:spPr>
            <a:xfrm rot="5400000">
              <a:off x="3302912" y="2045838"/>
              <a:ext cx="1714500" cy="2623825"/>
            </a:xfrm>
            <a:prstGeom prst="rect">
              <a:avLst/>
            </a:prstGeom>
            <a:noFill/>
            <a:ln>
              <a:noFill/>
            </a:ln>
          </p:spPr>
        </p:pic>
        <p:sp>
          <p:nvSpPr>
            <p:cNvPr id="214" name="Google Shape;214;p18"/>
            <p:cNvSpPr txBox="1"/>
            <p:nvPr/>
          </p:nvSpPr>
          <p:spPr>
            <a:xfrm>
              <a:off x="2760723" y="3848100"/>
              <a:ext cx="2775600" cy="304800"/>
            </a:xfrm>
            <a:prstGeom prst="rect">
              <a:avLst/>
            </a:prstGeom>
            <a:noFill/>
            <a:ln>
              <a:noFill/>
            </a:ln>
          </p:spPr>
          <p:txBody>
            <a:bodyPr anchorCtr="0" anchor="t" bIns="45700" lIns="91425" spcFirstLastPara="1" rIns="91425" wrap="square" tIns="45700">
              <a:noAutofit/>
            </a:bodyPr>
            <a:lstStyle/>
            <a:p>
              <a:pPr indent="0" lvl="0" marL="76200" marR="0" rtl="0" algn="l">
                <a:lnSpc>
                  <a:spcPct val="100000"/>
                </a:lnSpc>
                <a:spcBef>
                  <a:spcPts val="0"/>
                </a:spcBef>
                <a:spcAft>
                  <a:spcPts val="0"/>
                </a:spcAft>
                <a:buClr>
                  <a:srgbClr val="FFFFFF"/>
                </a:buClr>
                <a:buSzPts val="3200"/>
                <a:buFont typeface="Calibri"/>
                <a:buNone/>
              </a:pPr>
              <a:r>
                <a:rPr b="1" i="0" lang="en-US" u="none" cap="none" strike="noStrike">
                  <a:solidFill>
                    <a:srgbClr val="FFFFFF"/>
                  </a:solidFill>
                  <a:latin typeface="Calibri"/>
                  <a:ea typeface="Calibri"/>
                  <a:cs typeface="Calibri"/>
                  <a:sym typeface="Calibri"/>
                </a:rPr>
                <a:t>Plant, Animal and Human Health</a:t>
              </a:r>
              <a:endParaRPr b="0" i="0" u="none" cap="none" strike="noStrike">
                <a:solidFill>
                  <a:srgbClr val="FFFFFF"/>
                </a:solidFill>
                <a:latin typeface="Calibri"/>
                <a:ea typeface="Calibri"/>
                <a:cs typeface="Calibri"/>
                <a:sym typeface="Calibri"/>
              </a:endParaRPr>
            </a:p>
          </p:txBody>
        </p:sp>
      </p:grpSp>
      <p:grpSp>
        <p:nvGrpSpPr>
          <p:cNvPr id="215" name="Google Shape;215;p18"/>
          <p:cNvGrpSpPr/>
          <p:nvPr/>
        </p:nvGrpSpPr>
        <p:grpSpPr>
          <a:xfrm>
            <a:off x="242163" y="3823037"/>
            <a:ext cx="2337126" cy="2492038"/>
            <a:chOff x="242163" y="3823037"/>
            <a:chExt cx="2337126" cy="2492038"/>
          </a:xfrm>
        </p:grpSpPr>
        <p:pic>
          <p:nvPicPr>
            <p:cNvPr id="216" name="Google Shape;216;p18"/>
            <p:cNvPicPr preferRelativeResize="0"/>
            <p:nvPr/>
          </p:nvPicPr>
          <p:blipFill rotWithShape="1">
            <a:blip r:embed="rId6">
              <a:alphaModFix/>
            </a:blip>
            <a:srcRect b="0" l="21770" r="20589" t="0"/>
            <a:stretch/>
          </p:blipFill>
          <p:spPr>
            <a:xfrm>
              <a:off x="242163" y="4386450"/>
              <a:ext cx="2337126" cy="1776225"/>
            </a:xfrm>
            <a:prstGeom prst="rect">
              <a:avLst/>
            </a:prstGeom>
            <a:noFill/>
            <a:ln>
              <a:noFill/>
            </a:ln>
          </p:spPr>
        </p:pic>
        <p:sp>
          <p:nvSpPr>
            <p:cNvPr id="217" name="Google Shape;217;p18"/>
            <p:cNvSpPr txBox="1"/>
            <p:nvPr/>
          </p:nvSpPr>
          <p:spPr>
            <a:xfrm>
              <a:off x="724400" y="5934075"/>
              <a:ext cx="15234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Sequencer</a:t>
              </a:r>
              <a:endParaRPr/>
            </a:p>
          </p:txBody>
        </p:sp>
        <p:sp>
          <p:nvSpPr>
            <p:cNvPr id="218" name="Google Shape;218;p18"/>
            <p:cNvSpPr/>
            <p:nvPr/>
          </p:nvSpPr>
          <p:spPr>
            <a:xfrm rot="2189584">
              <a:off x="1944779" y="3901032"/>
              <a:ext cx="428769" cy="504911"/>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8"/>
          <p:cNvGrpSpPr/>
          <p:nvPr/>
        </p:nvGrpSpPr>
        <p:grpSpPr>
          <a:xfrm>
            <a:off x="3081725" y="4544921"/>
            <a:ext cx="3572150" cy="1983554"/>
            <a:chOff x="1893175" y="4483921"/>
            <a:chExt cx="3572150" cy="1983554"/>
          </a:xfrm>
        </p:grpSpPr>
        <p:grpSp>
          <p:nvGrpSpPr>
            <p:cNvPr id="220" name="Google Shape;220;p18"/>
            <p:cNvGrpSpPr/>
            <p:nvPr/>
          </p:nvGrpSpPr>
          <p:grpSpPr>
            <a:xfrm>
              <a:off x="3199806" y="4483921"/>
              <a:ext cx="2069647" cy="1261295"/>
              <a:chOff x="5675983" y="1323256"/>
              <a:chExt cx="2581895" cy="1331604"/>
            </a:xfrm>
          </p:grpSpPr>
          <p:pic>
            <p:nvPicPr>
              <p:cNvPr id="221" name="Google Shape;221;p18"/>
              <p:cNvPicPr preferRelativeResize="0"/>
              <p:nvPr/>
            </p:nvPicPr>
            <p:blipFill rotWithShape="1">
              <a:blip r:embed="rId7">
                <a:alphaModFix/>
              </a:blip>
              <a:srcRect b="0" l="0" r="0" t="0"/>
              <a:stretch/>
            </p:blipFill>
            <p:spPr>
              <a:xfrm>
                <a:off x="5675983" y="1323256"/>
                <a:ext cx="1324185" cy="206024"/>
              </a:xfrm>
              <a:prstGeom prst="rect">
                <a:avLst/>
              </a:prstGeom>
              <a:noFill/>
              <a:ln>
                <a:noFill/>
              </a:ln>
            </p:spPr>
          </p:pic>
          <p:pic>
            <p:nvPicPr>
              <p:cNvPr id="222" name="Google Shape;222;p18"/>
              <p:cNvPicPr preferRelativeResize="0"/>
              <p:nvPr/>
            </p:nvPicPr>
            <p:blipFill rotWithShape="1">
              <a:blip r:embed="rId7">
                <a:alphaModFix/>
              </a:blip>
              <a:srcRect b="0" l="0" r="0" t="0"/>
              <a:stretch/>
            </p:blipFill>
            <p:spPr>
              <a:xfrm>
                <a:off x="6933693" y="1323256"/>
                <a:ext cx="1324185" cy="206024"/>
              </a:xfrm>
              <a:prstGeom prst="rect">
                <a:avLst/>
              </a:prstGeom>
              <a:noFill/>
              <a:ln>
                <a:noFill/>
              </a:ln>
            </p:spPr>
          </p:pic>
          <p:pic>
            <p:nvPicPr>
              <p:cNvPr id="223" name="Google Shape;223;p18"/>
              <p:cNvPicPr preferRelativeResize="0"/>
              <p:nvPr/>
            </p:nvPicPr>
            <p:blipFill rotWithShape="1">
              <a:blip r:embed="rId7">
                <a:alphaModFix/>
              </a:blip>
              <a:srcRect b="0" l="0" r="0" t="0"/>
              <a:stretch/>
            </p:blipFill>
            <p:spPr>
              <a:xfrm>
                <a:off x="5675983" y="1548372"/>
                <a:ext cx="1324185" cy="206024"/>
              </a:xfrm>
              <a:prstGeom prst="rect">
                <a:avLst/>
              </a:prstGeom>
              <a:noFill/>
              <a:ln>
                <a:noFill/>
              </a:ln>
            </p:spPr>
          </p:pic>
          <p:pic>
            <p:nvPicPr>
              <p:cNvPr id="224" name="Google Shape;224;p18"/>
              <p:cNvPicPr preferRelativeResize="0"/>
              <p:nvPr/>
            </p:nvPicPr>
            <p:blipFill rotWithShape="1">
              <a:blip r:embed="rId7">
                <a:alphaModFix/>
              </a:blip>
              <a:srcRect b="0" l="0" r="0" t="0"/>
              <a:stretch/>
            </p:blipFill>
            <p:spPr>
              <a:xfrm>
                <a:off x="6933693" y="1548372"/>
                <a:ext cx="1324185" cy="206024"/>
              </a:xfrm>
              <a:prstGeom prst="rect">
                <a:avLst/>
              </a:prstGeom>
              <a:noFill/>
              <a:ln>
                <a:noFill/>
              </a:ln>
            </p:spPr>
          </p:pic>
          <p:pic>
            <p:nvPicPr>
              <p:cNvPr id="225" name="Google Shape;225;p18"/>
              <p:cNvPicPr preferRelativeResize="0"/>
              <p:nvPr/>
            </p:nvPicPr>
            <p:blipFill rotWithShape="1">
              <a:blip r:embed="rId7">
                <a:alphaModFix/>
              </a:blip>
              <a:srcRect b="0" l="0" r="0" t="0"/>
              <a:stretch/>
            </p:blipFill>
            <p:spPr>
              <a:xfrm>
                <a:off x="5675983" y="1773488"/>
                <a:ext cx="1324185" cy="206024"/>
              </a:xfrm>
              <a:prstGeom prst="rect">
                <a:avLst/>
              </a:prstGeom>
              <a:noFill/>
              <a:ln>
                <a:noFill/>
              </a:ln>
            </p:spPr>
          </p:pic>
          <p:pic>
            <p:nvPicPr>
              <p:cNvPr id="226" name="Google Shape;226;p18"/>
              <p:cNvPicPr preferRelativeResize="0"/>
              <p:nvPr/>
            </p:nvPicPr>
            <p:blipFill rotWithShape="1">
              <a:blip r:embed="rId7">
                <a:alphaModFix/>
              </a:blip>
              <a:srcRect b="0" l="0" r="0" t="0"/>
              <a:stretch/>
            </p:blipFill>
            <p:spPr>
              <a:xfrm>
                <a:off x="6933693" y="1773488"/>
                <a:ext cx="1324185" cy="206024"/>
              </a:xfrm>
              <a:prstGeom prst="rect">
                <a:avLst/>
              </a:prstGeom>
              <a:noFill/>
              <a:ln>
                <a:noFill/>
              </a:ln>
            </p:spPr>
          </p:pic>
          <p:pic>
            <p:nvPicPr>
              <p:cNvPr id="227" name="Google Shape;227;p18"/>
              <p:cNvPicPr preferRelativeResize="0"/>
              <p:nvPr/>
            </p:nvPicPr>
            <p:blipFill rotWithShape="1">
              <a:blip r:embed="rId7">
                <a:alphaModFix/>
              </a:blip>
              <a:srcRect b="0" l="0" r="0" t="0"/>
              <a:stretch/>
            </p:blipFill>
            <p:spPr>
              <a:xfrm>
                <a:off x="5675983" y="1998604"/>
                <a:ext cx="1324185" cy="206024"/>
              </a:xfrm>
              <a:prstGeom prst="rect">
                <a:avLst/>
              </a:prstGeom>
              <a:noFill/>
              <a:ln>
                <a:noFill/>
              </a:ln>
            </p:spPr>
          </p:pic>
          <p:pic>
            <p:nvPicPr>
              <p:cNvPr id="228" name="Google Shape;228;p18"/>
              <p:cNvPicPr preferRelativeResize="0"/>
              <p:nvPr/>
            </p:nvPicPr>
            <p:blipFill rotWithShape="1">
              <a:blip r:embed="rId7">
                <a:alphaModFix/>
              </a:blip>
              <a:srcRect b="0" l="0" r="0" t="0"/>
              <a:stretch/>
            </p:blipFill>
            <p:spPr>
              <a:xfrm>
                <a:off x="6933693" y="1998604"/>
                <a:ext cx="1324185" cy="206024"/>
              </a:xfrm>
              <a:prstGeom prst="rect">
                <a:avLst/>
              </a:prstGeom>
              <a:noFill/>
              <a:ln>
                <a:noFill/>
              </a:ln>
            </p:spPr>
          </p:pic>
          <p:pic>
            <p:nvPicPr>
              <p:cNvPr id="229" name="Google Shape;229;p18"/>
              <p:cNvPicPr preferRelativeResize="0"/>
              <p:nvPr/>
            </p:nvPicPr>
            <p:blipFill rotWithShape="1">
              <a:blip r:embed="rId7">
                <a:alphaModFix/>
              </a:blip>
              <a:srcRect b="0" l="0" r="0" t="0"/>
              <a:stretch/>
            </p:blipFill>
            <p:spPr>
              <a:xfrm>
                <a:off x="6933693" y="2223720"/>
                <a:ext cx="1324185" cy="206024"/>
              </a:xfrm>
              <a:prstGeom prst="rect">
                <a:avLst/>
              </a:prstGeom>
              <a:noFill/>
              <a:ln>
                <a:noFill/>
              </a:ln>
            </p:spPr>
          </p:pic>
          <p:pic>
            <p:nvPicPr>
              <p:cNvPr id="230" name="Google Shape;230;p18"/>
              <p:cNvPicPr preferRelativeResize="0"/>
              <p:nvPr/>
            </p:nvPicPr>
            <p:blipFill rotWithShape="1">
              <a:blip r:embed="rId7">
                <a:alphaModFix/>
              </a:blip>
              <a:srcRect b="0" l="0" r="0" t="0"/>
              <a:stretch/>
            </p:blipFill>
            <p:spPr>
              <a:xfrm>
                <a:off x="5675983" y="2448836"/>
                <a:ext cx="1324185" cy="206024"/>
              </a:xfrm>
              <a:prstGeom prst="rect">
                <a:avLst/>
              </a:prstGeom>
              <a:noFill/>
              <a:ln>
                <a:noFill/>
              </a:ln>
            </p:spPr>
          </p:pic>
          <p:pic>
            <p:nvPicPr>
              <p:cNvPr id="231" name="Google Shape;231;p18"/>
              <p:cNvPicPr preferRelativeResize="0"/>
              <p:nvPr/>
            </p:nvPicPr>
            <p:blipFill rotWithShape="1">
              <a:blip r:embed="rId7">
                <a:alphaModFix/>
              </a:blip>
              <a:srcRect b="0" l="0" r="0" t="0"/>
              <a:stretch/>
            </p:blipFill>
            <p:spPr>
              <a:xfrm>
                <a:off x="6933693" y="2448832"/>
                <a:ext cx="1324185" cy="206024"/>
              </a:xfrm>
              <a:prstGeom prst="rect">
                <a:avLst/>
              </a:prstGeom>
              <a:noFill/>
              <a:ln>
                <a:noFill/>
              </a:ln>
            </p:spPr>
          </p:pic>
          <p:pic>
            <p:nvPicPr>
              <p:cNvPr id="232" name="Google Shape;232;p18"/>
              <p:cNvPicPr preferRelativeResize="0"/>
              <p:nvPr/>
            </p:nvPicPr>
            <p:blipFill rotWithShape="1">
              <a:blip r:embed="rId7">
                <a:alphaModFix/>
              </a:blip>
              <a:srcRect b="0" l="0" r="0" t="0"/>
              <a:stretch/>
            </p:blipFill>
            <p:spPr>
              <a:xfrm>
                <a:off x="5675983" y="2223720"/>
                <a:ext cx="1324185" cy="206024"/>
              </a:xfrm>
              <a:prstGeom prst="rect">
                <a:avLst/>
              </a:prstGeom>
              <a:noFill/>
              <a:ln>
                <a:noFill/>
              </a:ln>
            </p:spPr>
          </p:pic>
        </p:grpSp>
        <p:sp>
          <p:nvSpPr>
            <p:cNvPr id="233" name="Google Shape;233;p18"/>
            <p:cNvSpPr txBox="1"/>
            <p:nvPr/>
          </p:nvSpPr>
          <p:spPr>
            <a:xfrm>
              <a:off x="3171825" y="5705475"/>
              <a:ext cx="22935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Short reads (100-300 bases long; GB-TB of data produced)</a:t>
              </a:r>
              <a:endParaRPr/>
            </a:p>
          </p:txBody>
        </p:sp>
        <p:sp>
          <p:nvSpPr>
            <p:cNvPr id="234" name="Google Shape;234;p18"/>
            <p:cNvSpPr/>
            <p:nvPr/>
          </p:nvSpPr>
          <p:spPr>
            <a:xfrm>
              <a:off x="1893175" y="5068775"/>
              <a:ext cx="828300" cy="304800"/>
            </a:xfrm>
            <a:prstGeom prst="right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18"/>
          <p:cNvGrpSpPr/>
          <p:nvPr/>
        </p:nvGrpSpPr>
        <p:grpSpPr>
          <a:xfrm>
            <a:off x="7187834" y="4126502"/>
            <a:ext cx="4027516" cy="1700023"/>
            <a:chOff x="4535459" y="4386452"/>
            <a:chExt cx="4027516" cy="1700023"/>
          </a:xfrm>
        </p:grpSpPr>
        <p:pic>
          <p:nvPicPr>
            <p:cNvPr id="236" name="Google Shape;236;p18"/>
            <p:cNvPicPr preferRelativeResize="0"/>
            <p:nvPr/>
          </p:nvPicPr>
          <p:blipFill>
            <a:blip r:embed="rId8">
              <a:alphaModFix/>
            </a:blip>
            <a:stretch>
              <a:fillRect/>
            </a:stretch>
          </p:blipFill>
          <p:spPr>
            <a:xfrm>
              <a:off x="6161660" y="4386452"/>
              <a:ext cx="2401315" cy="1261300"/>
            </a:xfrm>
            <a:prstGeom prst="rect">
              <a:avLst/>
            </a:prstGeom>
            <a:noFill/>
            <a:ln>
              <a:noFill/>
            </a:ln>
          </p:spPr>
        </p:pic>
        <p:sp>
          <p:nvSpPr>
            <p:cNvPr id="237" name="Google Shape;237;p18"/>
            <p:cNvSpPr txBox="1"/>
            <p:nvPr/>
          </p:nvSpPr>
          <p:spPr>
            <a:xfrm>
              <a:off x="6107050" y="5705475"/>
              <a:ext cx="2455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Underlying genomes (up to 10</a:t>
              </a:r>
              <a:r>
                <a:rPr baseline="30000" lang="en-US"/>
                <a:t>7</a:t>
              </a:r>
              <a:r>
                <a:rPr lang="en-US"/>
                <a:t> bases long each; MB-GB total sequence)</a:t>
              </a:r>
              <a:endParaRPr/>
            </a:p>
          </p:txBody>
        </p:sp>
        <p:sp>
          <p:nvSpPr>
            <p:cNvPr id="238" name="Google Shape;238;p18"/>
            <p:cNvSpPr/>
            <p:nvPr/>
          </p:nvSpPr>
          <p:spPr>
            <a:xfrm rot="-864104">
              <a:off x="4556921" y="5400649"/>
              <a:ext cx="1049376" cy="304801"/>
            </a:xfrm>
            <a:prstGeom prst="right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t>Assemble</a:t>
              </a:r>
              <a:endParaRPr sz="1000"/>
            </a:p>
          </p:txBody>
        </p:sp>
      </p:grpSp>
      <p:grpSp>
        <p:nvGrpSpPr>
          <p:cNvPr id="239" name="Google Shape;239;p18"/>
          <p:cNvGrpSpPr/>
          <p:nvPr/>
        </p:nvGrpSpPr>
        <p:grpSpPr>
          <a:xfrm>
            <a:off x="4073309" y="2924200"/>
            <a:ext cx="3258300" cy="1407014"/>
            <a:chOff x="2423934" y="2785025"/>
            <a:chExt cx="3258300" cy="1407014"/>
          </a:xfrm>
        </p:grpSpPr>
        <p:pic>
          <p:nvPicPr>
            <p:cNvPr id="240" name="Google Shape;240;p18"/>
            <p:cNvPicPr preferRelativeResize="0"/>
            <p:nvPr/>
          </p:nvPicPr>
          <p:blipFill>
            <a:blip r:embed="rId9">
              <a:alphaModFix/>
            </a:blip>
            <a:stretch>
              <a:fillRect/>
            </a:stretch>
          </p:blipFill>
          <p:spPr>
            <a:xfrm>
              <a:off x="2943225" y="3277025"/>
              <a:ext cx="2337127" cy="915014"/>
            </a:xfrm>
            <a:prstGeom prst="rect">
              <a:avLst/>
            </a:prstGeom>
            <a:noFill/>
            <a:ln>
              <a:noFill/>
            </a:ln>
          </p:spPr>
        </p:pic>
        <p:sp>
          <p:nvSpPr>
            <p:cNvPr id="241" name="Google Shape;241;p18"/>
            <p:cNvSpPr/>
            <p:nvPr/>
          </p:nvSpPr>
          <p:spPr>
            <a:xfrm rot="-2886462">
              <a:off x="2522828" y="2883037"/>
              <a:ext cx="336512" cy="415762"/>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p:nvPr/>
          </p:nvSpPr>
          <p:spPr>
            <a:xfrm rot="2296144">
              <a:off x="5253064" y="2886522"/>
              <a:ext cx="336640" cy="415682"/>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8"/>
            <p:cNvSpPr/>
            <p:nvPr/>
          </p:nvSpPr>
          <p:spPr>
            <a:xfrm>
              <a:off x="3742025" y="2785025"/>
              <a:ext cx="336600" cy="415800"/>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18"/>
          <p:cNvGrpSpPr/>
          <p:nvPr/>
        </p:nvGrpSpPr>
        <p:grpSpPr>
          <a:xfrm>
            <a:off x="2515295" y="3404900"/>
            <a:ext cx="1692567" cy="874000"/>
            <a:chOff x="749295" y="3019775"/>
            <a:chExt cx="1692567" cy="874000"/>
          </a:xfrm>
        </p:grpSpPr>
        <p:pic>
          <p:nvPicPr>
            <p:cNvPr id="245" name="Google Shape;245;p18"/>
            <p:cNvPicPr preferRelativeResize="0"/>
            <p:nvPr/>
          </p:nvPicPr>
          <p:blipFill>
            <a:blip r:embed="rId10">
              <a:alphaModFix/>
            </a:blip>
            <a:stretch>
              <a:fillRect/>
            </a:stretch>
          </p:blipFill>
          <p:spPr>
            <a:xfrm>
              <a:off x="749295" y="3200825"/>
              <a:ext cx="189525" cy="384025"/>
            </a:xfrm>
            <a:prstGeom prst="rect">
              <a:avLst/>
            </a:prstGeom>
            <a:noFill/>
            <a:ln>
              <a:noFill/>
            </a:ln>
          </p:spPr>
        </p:pic>
        <p:pic>
          <p:nvPicPr>
            <p:cNvPr id="246" name="Google Shape;246;p18"/>
            <p:cNvPicPr preferRelativeResize="0"/>
            <p:nvPr/>
          </p:nvPicPr>
          <p:blipFill>
            <a:blip r:embed="rId10">
              <a:alphaModFix/>
            </a:blip>
            <a:stretch>
              <a:fillRect/>
            </a:stretch>
          </p:blipFill>
          <p:spPr>
            <a:xfrm>
              <a:off x="1156383" y="3509750"/>
              <a:ext cx="189525" cy="384025"/>
            </a:xfrm>
            <a:prstGeom prst="rect">
              <a:avLst/>
            </a:prstGeom>
            <a:noFill/>
            <a:ln>
              <a:noFill/>
            </a:ln>
          </p:spPr>
        </p:pic>
        <p:pic>
          <p:nvPicPr>
            <p:cNvPr id="247" name="Google Shape;247;p18"/>
            <p:cNvPicPr preferRelativeResize="0"/>
            <p:nvPr/>
          </p:nvPicPr>
          <p:blipFill>
            <a:blip r:embed="rId10">
              <a:alphaModFix/>
            </a:blip>
            <a:stretch>
              <a:fillRect/>
            </a:stretch>
          </p:blipFill>
          <p:spPr>
            <a:xfrm>
              <a:off x="1411045" y="3277025"/>
              <a:ext cx="189525" cy="384025"/>
            </a:xfrm>
            <a:prstGeom prst="rect">
              <a:avLst/>
            </a:prstGeom>
            <a:noFill/>
            <a:ln>
              <a:noFill/>
            </a:ln>
          </p:spPr>
        </p:pic>
        <p:pic>
          <p:nvPicPr>
            <p:cNvPr id="248" name="Google Shape;248;p18"/>
            <p:cNvPicPr preferRelativeResize="0"/>
            <p:nvPr/>
          </p:nvPicPr>
          <p:blipFill>
            <a:blip r:embed="rId10">
              <a:alphaModFix/>
            </a:blip>
            <a:stretch>
              <a:fillRect/>
            </a:stretch>
          </p:blipFill>
          <p:spPr>
            <a:xfrm>
              <a:off x="952833" y="3305125"/>
              <a:ext cx="189525" cy="384025"/>
            </a:xfrm>
            <a:prstGeom prst="rect">
              <a:avLst/>
            </a:prstGeom>
            <a:noFill/>
            <a:ln>
              <a:noFill/>
            </a:ln>
          </p:spPr>
        </p:pic>
        <p:pic>
          <p:nvPicPr>
            <p:cNvPr id="249" name="Google Shape;249;p18"/>
            <p:cNvPicPr preferRelativeResize="0"/>
            <p:nvPr/>
          </p:nvPicPr>
          <p:blipFill>
            <a:blip r:embed="rId10">
              <a:alphaModFix/>
            </a:blip>
            <a:stretch>
              <a:fillRect/>
            </a:stretch>
          </p:blipFill>
          <p:spPr>
            <a:xfrm>
              <a:off x="1232595" y="3019775"/>
              <a:ext cx="189525" cy="384025"/>
            </a:xfrm>
            <a:prstGeom prst="rect">
              <a:avLst/>
            </a:prstGeom>
            <a:noFill/>
            <a:ln>
              <a:noFill/>
            </a:ln>
          </p:spPr>
        </p:pic>
        <p:pic>
          <p:nvPicPr>
            <p:cNvPr id="250" name="Google Shape;250;p18"/>
            <p:cNvPicPr preferRelativeResize="0"/>
            <p:nvPr/>
          </p:nvPicPr>
          <p:blipFill>
            <a:blip r:embed="rId10">
              <a:alphaModFix/>
            </a:blip>
            <a:stretch>
              <a:fillRect/>
            </a:stretch>
          </p:blipFill>
          <p:spPr>
            <a:xfrm>
              <a:off x="1563445" y="3200825"/>
              <a:ext cx="189525" cy="384025"/>
            </a:xfrm>
            <a:prstGeom prst="rect">
              <a:avLst/>
            </a:prstGeom>
            <a:noFill/>
            <a:ln>
              <a:noFill/>
            </a:ln>
          </p:spPr>
        </p:pic>
        <p:sp>
          <p:nvSpPr>
            <p:cNvPr id="251" name="Google Shape;251;p18"/>
            <p:cNvSpPr/>
            <p:nvPr/>
          </p:nvSpPr>
          <p:spPr>
            <a:xfrm rot="5400000">
              <a:off x="2065663" y="3340307"/>
              <a:ext cx="336600" cy="415800"/>
            </a:xfrm>
            <a:prstGeom prst="downArrow">
              <a:avLst>
                <a:gd fmla="val 50000"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2" name="Google Shape;252;p18"/>
          <p:cNvSpPr/>
          <p:nvPr/>
        </p:nvSpPr>
        <p:spPr>
          <a:xfrm rot="1219444">
            <a:off x="7233103" y="3600522"/>
            <a:ext cx="1292145" cy="957556"/>
          </a:xfrm>
          <a:prstGeom prst="leftArrow">
            <a:avLst>
              <a:gd fmla="val 63492" name="adj1"/>
              <a:gd fmla="val 50000" name="adj2"/>
            </a:avLst>
          </a:prstGeom>
          <a:solidFill>
            <a:srgbClr val="F0F0F0"/>
          </a:solidFill>
          <a:ln cap="flat" cmpd="sng" w="9525">
            <a:solidFill>
              <a:srgbClr val="5A5A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t>Infer genome sequences</a:t>
            </a:r>
            <a:endParaRPr sz="1200"/>
          </a:p>
        </p:txBody>
      </p:sp>
      <p:grpSp>
        <p:nvGrpSpPr>
          <p:cNvPr id="253" name="Google Shape;253;p18"/>
          <p:cNvGrpSpPr/>
          <p:nvPr/>
        </p:nvGrpSpPr>
        <p:grpSpPr>
          <a:xfrm>
            <a:off x="4336074" y="991450"/>
            <a:ext cx="2247725" cy="1719058"/>
            <a:chOff x="4682744" y="1227642"/>
            <a:chExt cx="2139671" cy="2172997"/>
          </a:xfrm>
        </p:grpSpPr>
        <p:pic>
          <p:nvPicPr>
            <p:cNvPr id="254" name="Google Shape;254;p18"/>
            <p:cNvPicPr preferRelativeResize="0"/>
            <p:nvPr/>
          </p:nvPicPr>
          <p:blipFill rotWithShape="1">
            <a:blip r:embed="rId11">
              <a:alphaModFix/>
            </a:blip>
            <a:srcRect b="0" l="5060" r="14611" t="0"/>
            <a:stretch/>
          </p:blipFill>
          <p:spPr>
            <a:xfrm>
              <a:off x="4682744" y="1227642"/>
              <a:ext cx="2139671" cy="2172987"/>
            </a:xfrm>
            <a:prstGeom prst="rect">
              <a:avLst/>
            </a:prstGeom>
            <a:noFill/>
            <a:ln>
              <a:noFill/>
            </a:ln>
          </p:spPr>
        </p:pic>
        <p:sp>
          <p:nvSpPr>
            <p:cNvPr id="255" name="Google Shape;255;p18"/>
            <p:cNvSpPr txBox="1"/>
            <p:nvPr/>
          </p:nvSpPr>
          <p:spPr>
            <a:xfrm>
              <a:off x="4841545" y="2929639"/>
              <a:ext cx="1210800" cy="471000"/>
            </a:xfrm>
            <a:prstGeom prst="rect">
              <a:avLst/>
            </a:prstGeom>
            <a:noFill/>
            <a:ln>
              <a:noFill/>
            </a:ln>
          </p:spPr>
          <p:txBody>
            <a:bodyPr anchorCtr="0" anchor="t" bIns="45700" lIns="91425" spcFirstLastPara="1" rIns="91425" wrap="square" tIns="45700">
              <a:noAutofit/>
            </a:bodyPr>
            <a:lstStyle/>
            <a:p>
              <a:pPr indent="0" lvl="0" marL="76200" marR="0" rtl="0" algn="l">
                <a:lnSpc>
                  <a:spcPct val="100000"/>
                </a:lnSpc>
                <a:spcBef>
                  <a:spcPts val="0"/>
                </a:spcBef>
                <a:spcAft>
                  <a:spcPts val="0"/>
                </a:spcAft>
                <a:buClr>
                  <a:srgbClr val="0C2431"/>
                </a:buClr>
                <a:buSzPts val="2400"/>
                <a:buFont typeface="Calibri"/>
                <a:buNone/>
              </a:pPr>
              <a:r>
                <a:rPr b="1" i="0" lang="en-US" u="none" cap="none" strike="noStrike">
                  <a:solidFill>
                    <a:srgbClr val="FFFFFF"/>
                  </a:solidFill>
                  <a:latin typeface="Calibri"/>
                  <a:ea typeface="Calibri"/>
                  <a:cs typeface="Calibri"/>
                  <a:sym typeface="Calibri"/>
                </a:rPr>
                <a:t>Bio-Energy</a:t>
              </a:r>
              <a:endParaRPr b="0" i="0" u="none" cap="none" strike="noStrike">
                <a:solidFill>
                  <a:srgbClr val="FFFFFF"/>
                </a:solidFill>
                <a:latin typeface="Calibri"/>
                <a:ea typeface="Calibri"/>
                <a:cs typeface="Calibri"/>
                <a:sym typeface="Calibri"/>
              </a:endParaRPr>
            </a:p>
          </p:txBody>
        </p:sp>
      </p:grpSp>
      <p:grpSp>
        <p:nvGrpSpPr>
          <p:cNvPr id="256" name="Google Shape;256;p18"/>
          <p:cNvGrpSpPr/>
          <p:nvPr/>
        </p:nvGrpSpPr>
        <p:grpSpPr>
          <a:xfrm>
            <a:off x="9649850" y="1067650"/>
            <a:ext cx="2125734" cy="1719072"/>
            <a:chOff x="9649850" y="1006275"/>
            <a:chExt cx="2125734" cy="1719072"/>
          </a:xfrm>
        </p:grpSpPr>
        <p:pic>
          <p:nvPicPr>
            <p:cNvPr id="257" name="Google Shape;257;p18"/>
            <p:cNvPicPr preferRelativeResize="0"/>
            <p:nvPr/>
          </p:nvPicPr>
          <p:blipFill rotWithShape="1">
            <a:blip r:embed="rId12">
              <a:alphaModFix/>
            </a:blip>
            <a:srcRect b="0" l="22696" r="0" t="0"/>
            <a:stretch/>
          </p:blipFill>
          <p:spPr>
            <a:xfrm>
              <a:off x="9649850" y="1006275"/>
              <a:ext cx="2125734" cy="1719072"/>
            </a:xfrm>
            <a:prstGeom prst="rect">
              <a:avLst/>
            </a:prstGeom>
            <a:noFill/>
            <a:ln>
              <a:noFill/>
            </a:ln>
          </p:spPr>
        </p:pic>
        <p:sp>
          <p:nvSpPr>
            <p:cNvPr id="258" name="Google Shape;258;p18"/>
            <p:cNvSpPr txBox="1"/>
            <p:nvPr/>
          </p:nvSpPr>
          <p:spPr>
            <a:xfrm>
              <a:off x="10250475" y="2403400"/>
              <a:ext cx="1110300" cy="304800"/>
            </a:xfrm>
            <a:prstGeom prst="rect">
              <a:avLst/>
            </a:prstGeom>
            <a:noFill/>
            <a:ln>
              <a:noFill/>
            </a:ln>
          </p:spPr>
          <p:txBody>
            <a:bodyPr anchorCtr="0" anchor="t" bIns="45700" lIns="91425" spcFirstLastPara="1" rIns="91425" wrap="square" tIns="45700">
              <a:noAutofit/>
            </a:bodyPr>
            <a:lstStyle/>
            <a:p>
              <a:pPr indent="0" lvl="0" marL="76200" marR="0" rtl="0" algn="l">
                <a:lnSpc>
                  <a:spcPct val="100000"/>
                </a:lnSpc>
                <a:spcBef>
                  <a:spcPts val="0"/>
                </a:spcBef>
                <a:spcAft>
                  <a:spcPts val="0"/>
                </a:spcAft>
                <a:buClr>
                  <a:srgbClr val="FFFFFF"/>
                </a:buClr>
                <a:buSzPts val="3200"/>
                <a:buFont typeface="Calibri"/>
                <a:buNone/>
              </a:pPr>
              <a:r>
                <a:rPr b="1" lang="en-US">
                  <a:solidFill>
                    <a:srgbClr val="FFFFFF"/>
                  </a:solidFill>
                  <a:latin typeface="Calibri"/>
                  <a:ea typeface="Calibri"/>
                  <a:cs typeface="Calibri"/>
                  <a:sym typeface="Calibri"/>
                </a:rPr>
                <a:t>NeLLi</a:t>
              </a:r>
              <a:endParaRPr b="0" i="0" u="none" cap="none" strike="noStrike">
                <a:solidFill>
                  <a:srgbClr val="FFFFFF"/>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JGI_Science_Template_092313">
  <a:themeElements>
    <a:clrScheme name="JGI Theme">
      <a:dk1>
        <a:srgbClr val="343434"/>
      </a:dk1>
      <a:lt1>
        <a:srgbClr val="FFFFFF"/>
      </a:lt1>
      <a:dk2>
        <a:srgbClr val="5A5A5A"/>
      </a:dk2>
      <a:lt2>
        <a:srgbClr val="F0F0F0"/>
      </a:lt2>
      <a:accent1>
        <a:srgbClr val="386079"/>
      </a:accent1>
      <a:accent2>
        <a:srgbClr val="D36928"/>
      </a:accent2>
      <a:accent3>
        <a:srgbClr val="609A3E"/>
      </a:accent3>
      <a:accent4>
        <a:srgbClr val="FCB53B"/>
      </a:accent4>
      <a:accent5>
        <a:srgbClr val="919090"/>
      </a:accent5>
      <a:accent6>
        <a:srgbClr val="E9E7E7"/>
      </a:accent6>
      <a:hlink>
        <a:srgbClr val="6599C8"/>
      </a:hlink>
      <a:folHlink>
        <a:srgbClr val="4468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